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1"/>
  </p:notesMasterIdLst>
  <p:handoutMasterIdLst>
    <p:handoutMasterId r:id="rId62"/>
  </p:handoutMasterIdLst>
  <p:sldIdLst>
    <p:sldId id="257" r:id="rId2"/>
    <p:sldId id="291" r:id="rId3"/>
    <p:sldId id="313" r:id="rId4"/>
    <p:sldId id="394" r:id="rId5"/>
    <p:sldId id="459" r:id="rId6"/>
    <p:sldId id="391" r:id="rId7"/>
    <p:sldId id="481" r:id="rId8"/>
    <p:sldId id="467" r:id="rId9"/>
    <p:sldId id="468" r:id="rId10"/>
    <p:sldId id="469" r:id="rId11"/>
    <p:sldId id="482" r:id="rId12"/>
    <p:sldId id="471" r:id="rId13"/>
    <p:sldId id="446" r:id="rId14"/>
    <p:sldId id="447" r:id="rId15"/>
    <p:sldId id="472" r:id="rId16"/>
    <p:sldId id="473" r:id="rId17"/>
    <p:sldId id="474" r:id="rId18"/>
    <p:sldId id="475" r:id="rId19"/>
    <p:sldId id="476" r:id="rId20"/>
    <p:sldId id="477" r:id="rId21"/>
    <p:sldId id="412" r:id="rId22"/>
    <p:sldId id="413" r:id="rId23"/>
    <p:sldId id="414" r:id="rId24"/>
    <p:sldId id="415" r:id="rId25"/>
    <p:sldId id="416" r:id="rId26"/>
    <p:sldId id="462" r:id="rId27"/>
    <p:sldId id="417" r:id="rId28"/>
    <p:sldId id="463" r:id="rId29"/>
    <p:sldId id="420" r:id="rId30"/>
    <p:sldId id="421" r:id="rId31"/>
    <p:sldId id="464" r:id="rId32"/>
    <p:sldId id="465" r:id="rId33"/>
    <p:sldId id="425" r:id="rId34"/>
    <p:sldId id="455" r:id="rId35"/>
    <p:sldId id="426" r:id="rId36"/>
    <p:sldId id="427" r:id="rId37"/>
    <p:sldId id="428" r:id="rId38"/>
    <p:sldId id="429" r:id="rId39"/>
    <p:sldId id="430" r:id="rId40"/>
    <p:sldId id="431" r:id="rId41"/>
    <p:sldId id="432" r:id="rId42"/>
    <p:sldId id="433" r:id="rId43"/>
    <p:sldId id="434" r:id="rId44"/>
    <p:sldId id="435" r:id="rId45"/>
    <p:sldId id="436" r:id="rId46"/>
    <p:sldId id="437" r:id="rId47"/>
    <p:sldId id="438" r:id="rId48"/>
    <p:sldId id="439" r:id="rId49"/>
    <p:sldId id="440" r:id="rId50"/>
    <p:sldId id="461" r:id="rId51"/>
    <p:sldId id="480" r:id="rId52"/>
    <p:sldId id="457" r:id="rId53"/>
    <p:sldId id="442" r:id="rId54"/>
    <p:sldId id="443" r:id="rId55"/>
    <p:sldId id="460" r:id="rId56"/>
    <p:sldId id="483" r:id="rId57"/>
    <p:sldId id="444" r:id="rId58"/>
    <p:sldId id="445" r:id="rId59"/>
    <p:sldId id="458" r:id="rId60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353" autoAdjust="0"/>
    <p:restoredTop sz="94636" autoAdjust="0"/>
  </p:normalViewPr>
  <p:slideViewPr>
    <p:cSldViewPr>
      <p:cViewPr varScale="1">
        <p:scale>
          <a:sx n="107" d="100"/>
          <a:sy n="107" d="100"/>
        </p:scale>
        <p:origin x="1692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3" d="100"/>
          <a:sy n="83" d="100"/>
        </p:scale>
        <p:origin x="-2040" y="-9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8.wmf"/><Relationship Id="rId2" Type="http://schemas.openxmlformats.org/officeDocument/2006/relationships/image" Target="../media/image17.wmf"/><Relationship Id="rId1" Type="http://schemas.openxmlformats.org/officeDocument/2006/relationships/image" Target="../media/image16.wmf"/><Relationship Id="rId4" Type="http://schemas.openxmlformats.org/officeDocument/2006/relationships/image" Target="../media/image19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1.wmf"/><Relationship Id="rId1" Type="http://schemas.openxmlformats.org/officeDocument/2006/relationships/image" Target="../media/image2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3.wmf"/><Relationship Id="rId1" Type="http://schemas.openxmlformats.org/officeDocument/2006/relationships/image" Target="../media/image22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9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96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499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6CA68E01-8E16-456C-9169-11DF1CF33BE1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839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839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39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DE7420CE-B9AB-4D68-A2B3-3E586080677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12ED14A-B3E2-425A-B0B3-A177B26B0501}" type="slidenum">
              <a:rPr lang="en-US" altLang="zh-CN" smtClean="0"/>
              <a:pPr/>
              <a:t>1</a:t>
            </a:fld>
            <a:endParaRPr lang="en-US" altLang="zh-CN"/>
          </a:p>
        </p:txBody>
      </p:sp>
      <p:sp>
        <p:nvSpPr>
          <p:cNvPr id="225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3550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0370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797111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62579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11730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9392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981490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82245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794721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50652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810963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52954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72919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72273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叶片倾角</a:t>
            </a:r>
            <a:r>
              <a:rPr lang="en-US" altLang="zh-CN" dirty="0"/>
              <a:t>θ</a:t>
            </a:r>
            <a:r>
              <a:rPr lang="zh-CN" altLang="en-US" dirty="0"/>
              <a:t>规定为叶片中心线与转子体半径在外圆相交的夹角为叶片安放角（前倾角），以便于转子槽的加工，一般区最大压力角的一半，</a:t>
            </a:r>
            <a:r>
              <a:rPr lang="en-US" altLang="zh-CN" dirty="0"/>
              <a:t>θ=1/2 β_max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00417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叶片倾角</a:t>
            </a:r>
            <a:r>
              <a:rPr lang="en-US" altLang="zh-CN" dirty="0"/>
              <a:t>θ</a:t>
            </a:r>
            <a:r>
              <a:rPr lang="zh-CN" altLang="en-US" dirty="0"/>
              <a:t>规定为叶片中心线与转子体半径在外圆相交的夹角为叶片安放角（前倾角），以便于转子槽的加工，一般区最大压力角的一半，</a:t>
            </a:r>
            <a:r>
              <a:rPr lang="en-US" altLang="zh-CN" dirty="0"/>
              <a:t>θ=1/2 β_max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28597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372161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43339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59296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423545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E7420CE-B9AB-4D68-A2B3-3E586080677C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73526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6" descr="未标题-1 拷贝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9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13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/>
            </a:lvl1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5D4924-AA54-47D3-894B-171E592B68D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66BEEDB-2A0B-4DC2-AB83-202671C8E209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2BFEB51-B069-4A9A-A1DA-570FDC466296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9E370-7543-44F3-A299-79C3EEA9730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09020D9-156C-4CF0-A82B-CBEB7892675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717314A-B13F-4AF1-8CAE-C52665E3D5E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726DB7-EDA2-4AB9-8DA2-B602CB4991C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E8DF768-A72A-4946-89DF-656276D88202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8FEDAA1-D362-4B40-8C5C-82FA92CF914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B22D35-26D7-4EEA-B120-D49CBAA38F2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744476-AC96-4BCE-A41E-2164431D002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未标题-2 拷贝"/>
          <p:cNvPicPr>
            <a:picLocks noChangeAspect="1" noChangeArrowheads="1"/>
          </p:cNvPicPr>
          <p:nvPr userDrawn="1"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第二层</a:t>
            </a:r>
          </a:p>
          <a:p>
            <a:pPr lvl="2"/>
            <a:r>
              <a:rPr lang="zh-CN" altLang="en-US"/>
              <a:t>第三层</a:t>
            </a:r>
          </a:p>
          <a:p>
            <a:pPr lvl="3"/>
            <a:r>
              <a:rPr lang="zh-CN" altLang="en-US"/>
              <a:t>第四层</a:t>
            </a:r>
          </a:p>
          <a:p>
            <a:pPr lvl="4"/>
            <a:r>
              <a:rPr lang="zh-CN" altLang="en-US"/>
              <a:t>第五层</a:t>
            </a:r>
          </a:p>
        </p:txBody>
      </p:sp>
      <p:sp>
        <p:nvSpPr>
          <p:cNvPr id="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1BC9BCF9-EAAB-44F6-A0CD-FFBD6AA0CD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85" r:id="rId2"/>
    <p:sldLayoutId id="2147483686" r:id="rId3"/>
    <p:sldLayoutId id="2147483687" r:id="rId4"/>
    <p:sldLayoutId id="2147483688" r:id="rId5"/>
    <p:sldLayoutId id="2147483689" r:id="rId6"/>
    <p:sldLayoutId id="2147483690" r:id="rId7"/>
    <p:sldLayoutId id="2147483691" r:id="rId8"/>
    <p:sldLayoutId id="2147483692" r:id="rId9"/>
    <p:sldLayoutId id="2147483693" r:id="rId10"/>
    <p:sldLayoutId id="214748369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imes New Roman" pitchFamily="18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23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22.wmf"/><Relationship Id="rId4" Type="http://schemas.openxmlformats.org/officeDocument/2006/relationships/oleObject" Target="../embeddings/oleObject9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25.png"/><Relationship Id="rId4" Type="http://schemas.openxmlformats.org/officeDocument/2006/relationships/image" Target="../media/image24.w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35.png"/><Relationship Id="rId5" Type="http://schemas.openxmlformats.org/officeDocument/2006/relationships/image" Target="../media/image29.wmf"/><Relationship Id="rId4" Type="http://schemas.openxmlformats.org/officeDocument/2006/relationships/oleObject" Target="../embeddings/oleObject12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37.png"/><Relationship Id="rId5" Type="http://schemas.openxmlformats.org/officeDocument/2006/relationships/image" Target="../media/image31.wmf"/><Relationship Id="rId4" Type="http://schemas.openxmlformats.org/officeDocument/2006/relationships/oleObject" Target="../embeddings/oleObject13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gi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15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0.png"/><Relationship Id="rId5" Type="http://schemas.openxmlformats.org/officeDocument/2006/relationships/image" Target="../media/image200.png"/><Relationship Id="rId4" Type="http://schemas.openxmlformats.org/officeDocument/2006/relationships/image" Target="../media/image190.png"/><Relationship Id="rId9" Type="http://schemas.openxmlformats.org/officeDocument/2006/relationships/image" Target="../media/image2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50.png"/><Relationship Id="rId7" Type="http://schemas.openxmlformats.org/officeDocument/2006/relationships/image" Target="../media/image3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300.png"/><Relationship Id="rId4" Type="http://schemas.openxmlformats.org/officeDocument/2006/relationships/image" Target="../media/image290.png"/><Relationship Id="rId9" Type="http://schemas.openxmlformats.org/officeDocument/2006/relationships/image" Target="../media/image3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38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0.png"/><Relationship Id="rId5" Type="http://schemas.openxmlformats.org/officeDocument/2006/relationships/image" Target="../media/image54.png"/><Relationship Id="rId4" Type="http://schemas.openxmlformats.org/officeDocument/2006/relationships/image" Target="../media/image3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gif"/><Relationship Id="rId4" Type="http://schemas.microsoft.com/office/2007/relationships/hdphoto" Target="../media/hdphoto1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NULL"/><Relationship Id="rId9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gif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jpeg"/><Relationship Id="rId3" Type="http://schemas.openxmlformats.org/officeDocument/2006/relationships/image" Target="../media/image74.jpeg"/><Relationship Id="rId7" Type="http://schemas.openxmlformats.org/officeDocument/2006/relationships/image" Target="../media/image78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jpe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jpeg"/><Relationship Id="rId5" Type="http://schemas.openxmlformats.org/officeDocument/2006/relationships/image" Target="../media/image94.png"/><Relationship Id="rId4" Type="http://schemas.openxmlformats.org/officeDocument/2006/relationships/image" Target="../media/image93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78.png"/><Relationship Id="rId5" Type="http://schemas.openxmlformats.org/officeDocument/2006/relationships/image" Target="../media/image96.wmf"/><Relationship Id="rId4" Type="http://schemas.openxmlformats.org/officeDocument/2006/relationships/oleObject" Target="../embeddings/oleObject14.bin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gif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0.png"/><Relationship Id="rId3" Type="http://schemas.openxmlformats.org/officeDocument/2006/relationships/oleObject" Target="../embeddings/oleObject15.bin"/><Relationship Id="rId7" Type="http://schemas.openxmlformats.org/officeDocument/2006/relationships/image" Target="../media/image10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850.png"/><Relationship Id="rId4" Type="http://schemas.openxmlformats.org/officeDocument/2006/relationships/image" Target="../media/image101.w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w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4.w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0.png"/><Relationship Id="rId3" Type="http://schemas.openxmlformats.org/officeDocument/2006/relationships/oleObject" Target="../embeddings/oleObject3.bin"/><Relationship Id="rId7" Type="http://schemas.openxmlformats.org/officeDocument/2006/relationships/image" Target="../media/image18.png"/><Relationship Id="rId12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7.wmf"/><Relationship Id="rId11" Type="http://schemas.openxmlformats.org/officeDocument/2006/relationships/oleObject" Target="../embeddings/oleObject6.bin"/><Relationship Id="rId5" Type="http://schemas.openxmlformats.org/officeDocument/2006/relationships/oleObject" Target="../embeddings/oleObject4.bin"/><Relationship Id="rId10" Type="http://schemas.openxmlformats.org/officeDocument/2006/relationships/image" Target="../media/image18.wmf"/><Relationship Id="rId4" Type="http://schemas.openxmlformats.org/officeDocument/2006/relationships/image" Target="../media/image16.wmf"/><Relationship Id="rId9" Type="http://schemas.openxmlformats.org/officeDocument/2006/relationships/oleObject" Target="../embeddings/oleObject5.bin"/><Relationship Id="rId1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20.wmf"/><Relationship Id="rId4" Type="http://schemas.openxmlformats.org/officeDocument/2006/relationships/oleObject" Target="../embeddings/oleObject7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0"/>
          <p:cNvSpPr>
            <a:spLocks noGrp="1" noChangeArrowheads="1"/>
          </p:cNvSpPr>
          <p:nvPr>
            <p:ph type="ctrTitle"/>
          </p:nvPr>
        </p:nvSpPr>
        <p:spPr>
          <a:xfrm>
            <a:off x="755576" y="1340768"/>
            <a:ext cx="7772400" cy="2232248"/>
          </a:xfrm>
        </p:spPr>
        <p:txBody>
          <a:bodyPr/>
          <a:lstStyle/>
          <a:p>
            <a:pPr eaLnBrk="1" hangingPunct="1">
              <a:lnSpc>
                <a:spcPct val="150000"/>
              </a:lnSpc>
            </a:pPr>
            <a:r>
              <a:rPr lang="zh-CN" altLang="en-US" b="1" dirty="0">
                <a:latin typeface="黑体" panose="02010609060101010101" pitchFamily="49" charset="-122"/>
                <a:ea typeface="黑体" panose="02010609060101010101" pitchFamily="49" charset="-122"/>
              </a:rPr>
              <a:t>液压传动及控制</a:t>
            </a:r>
            <a: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  <a:t>I</a:t>
            </a:r>
            <a:br>
              <a:rPr lang="en-US" altLang="zh-CN" b="1" dirty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 </a:t>
            </a:r>
            <a:r>
              <a:rPr lang="zh-CN" altLang="en-US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液压泵和马达</a:t>
            </a:r>
            <a:endParaRPr lang="en-US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1"/>
          <p:cNvSpPr txBox="1">
            <a:spLocks noChangeArrowheads="1"/>
          </p:cNvSpPr>
          <p:nvPr/>
        </p:nvSpPr>
        <p:spPr bwMode="auto">
          <a:xfrm>
            <a:off x="917848" y="4581128"/>
            <a:ext cx="7308304" cy="10801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Tx/>
              <a:buNone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/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浙江大学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zh-CN" altLang="en-US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流体动力与机电系统国家重点实验室</a:t>
            </a:r>
            <a:endParaRPr lang="en-US" altLang="zh-CN" sz="2000" kern="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/>
            <a:r>
              <a:rPr lang="en-US" altLang="zh-CN" sz="2000" kern="0" dirty="0">
                <a:latin typeface="黑体" panose="02010609060101010101" pitchFamily="49" charset="-122"/>
                <a:ea typeface="黑体" panose="02010609060101010101" pitchFamily="49" charset="-122"/>
              </a:rPr>
              <a:t>2022.11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AA9240F4-EF87-4151-B92B-1CC8EA071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228" y="764704"/>
                <a:ext cx="8914882" cy="52565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b="1" kern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机械效率</a:t>
                </a:r>
                <a:endParaRPr lang="en-US" altLang="zh-CN" sz="2400" b="1" kern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sz="2000" ker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液压泵：</a:t>
                </a:r>
                <a:endParaRPr lang="en-US" altLang="zh-CN" sz="2000" ker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宋体" pitchFamily="2" charset="-122"/>
                  <a:cs typeface="+mn-cs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转矩损失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0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泵理论输入转矩</a:t>
                </a:r>
                <a:endParaRPr lang="en-US" altLang="zh-CN" sz="2000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ker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由于机械摩擦，泵实际输入转矩大于理论转矩</a:t>
                </a:r>
                <a:endParaRPr lang="en-US" altLang="zh-CN" sz="2000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sz="2000" ker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sz="2000" ker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液压马达：</a:t>
                </a:r>
                <a:endParaRPr kumimoji="0" lang="en-US" altLang="zh-CN" sz="2000" b="0" i="1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ker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由于机械摩擦，马达实际输出转矩小于理论转矩</a:t>
                </a:r>
                <a:endParaRPr lang="en-US" altLang="zh-CN" sz="2000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1" hangingPunct="1">
                  <a:spcBef>
                    <a:spcPct val="0"/>
                  </a:spcBef>
                  <a:defRPr/>
                </a:pP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0" indent="0" eaLnBrk="1" hangingPunct="1">
                  <a:lnSpc>
                    <a:spcPct val="150000"/>
                  </a:lnSpc>
                  <a:spcBef>
                    <a:spcPct val="0"/>
                  </a:spcBef>
                  <a:buNone/>
                  <a:defRPr/>
                </a:pPr>
                <a:endPara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sz="2000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AA9240F4-EF87-4151-B92B-1CC8EA071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8" y="764704"/>
                <a:ext cx="8914882" cy="5256584"/>
              </a:xfrm>
              <a:prstGeom prst="rect">
                <a:avLst/>
              </a:prstGeom>
              <a:blipFill>
                <a:blip r:embed="rId3"/>
                <a:stretch>
                  <a:fillRect l="-1300" b="-1854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31B56D-9E1C-499B-81C9-321F82304F2D}"/>
              </a:ext>
            </a:extLst>
          </p:cNvPr>
          <p:cNvSpPr txBox="1">
            <a:spLocks/>
          </p:cNvSpPr>
          <p:nvPr/>
        </p:nvSpPr>
        <p:spPr>
          <a:xfrm>
            <a:off x="8172400" y="0"/>
            <a:ext cx="96671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/>
              <a:t>效率</a:t>
            </a:r>
            <a:endParaRPr lang="en-US" altLang="zh-CN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09E3A00-6B05-45C5-BF77-BD1A5732B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1903051"/>
              </p:ext>
            </p:extLst>
          </p:nvPr>
        </p:nvGraphicFramePr>
        <p:xfrm>
          <a:off x="3419872" y="1687984"/>
          <a:ext cx="2033191" cy="11814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59" name="Equation" r:id="rId4" imgW="939600" imgH="545760" progId="Equation.DSMT4">
                  <p:embed/>
                </p:oleObj>
              </mc:Choice>
              <mc:Fallback>
                <p:oleObj name="Equation" r:id="rId4" imgW="939600" imgH="54576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09E3A00-6B05-45C5-BF77-BD1A5732B9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19872" y="1687984"/>
                        <a:ext cx="2033191" cy="118144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>
            <a:extLst>
              <a:ext uri="{FF2B5EF4-FFF2-40B4-BE49-F238E27FC236}">
                <a16:creationId xmlns:a16="http://schemas.microsoft.com/office/drawing/2014/main" id="{7B2EFFC5-1E12-44F7-8056-0113DB19BD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0888160"/>
              </p:ext>
            </p:extLst>
          </p:nvPr>
        </p:nvGraphicFramePr>
        <p:xfrm>
          <a:off x="3451010" y="4764973"/>
          <a:ext cx="1978240" cy="824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660" name="Equation" r:id="rId6" imgW="914400" imgH="380880" progId="Equation.DSMT4">
                  <p:embed/>
                </p:oleObj>
              </mc:Choice>
              <mc:Fallback>
                <p:oleObj name="Equation" r:id="rId6" imgW="914400" imgH="380880" progId="Equation.DSMT4">
                  <p:embed/>
                  <p:pic>
                    <p:nvPicPr>
                      <p:cNvPr id="19" name="Object 4">
                        <a:extLst>
                          <a:ext uri="{FF2B5EF4-FFF2-40B4-BE49-F238E27FC236}">
                            <a16:creationId xmlns:a16="http://schemas.microsoft.com/office/drawing/2014/main" id="{7B2EFFC5-1E12-44F7-8056-0113DB19BD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51010" y="4764973"/>
                        <a:ext cx="1978240" cy="824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44472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A9240F4-EF87-4151-B92B-1CC8EA0718CA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891488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液压泵（马达）总效率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indent="0" eaLnBrk="1" hangingPunct="1">
              <a:lnSpc>
                <a:spcPct val="150000"/>
              </a:lnSpc>
              <a:spcBef>
                <a:spcPct val="0"/>
              </a:spcBef>
              <a:buNone/>
              <a:defRPr/>
            </a:pP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31B56D-9E1C-499B-81C9-321F82304F2D}"/>
              </a:ext>
            </a:extLst>
          </p:cNvPr>
          <p:cNvSpPr txBox="1">
            <a:spLocks/>
          </p:cNvSpPr>
          <p:nvPr/>
        </p:nvSpPr>
        <p:spPr>
          <a:xfrm>
            <a:off x="8172400" y="0"/>
            <a:ext cx="96671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/>
              <a:t>效率</a:t>
            </a:r>
            <a:endParaRPr lang="en-US" altLang="zh-CN" dirty="0"/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631C7565-F0AA-454E-9C9C-D144DEEDA8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2195854"/>
              </p:ext>
            </p:extLst>
          </p:nvPr>
        </p:nvGraphicFramePr>
        <p:xfrm>
          <a:off x="3779912" y="1484784"/>
          <a:ext cx="1584176" cy="609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726" name="Equation" r:id="rId3" imgW="495000" imgH="190440" progId="Equation.DSMT4">
                  <p:embed/>
                </p:oleObj>
              </mc:Choice>
              <mc:Fallback>
                <p:oleObj name="Equation" r:id="rId3" imgW="495000" imgH="190440" progId="Equation.DSMT4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631C7565-F0AA-454E-9C9C-D144DEEDA8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79912" y="1484784"/>
                        <a:ext cx="1584176" cy="6092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B98CC976-2492-4438-8CA0-4925C7D4BB24}"/>
              </a:ext>
            </a:extLst>
          </p:cNvPr>
          <p:cNvGrpSpPr/>
          <p:nvPr/>
        </p:nvGrpSpPr>
        <p:grpSpPr>
          <a:xfrm>
            <a:off x="1907704" y="2492896"/>
            <a:ext cx="5544616" cy="3816424"/>
            <a:chOff x="4910138" y="836613"/>
            <a:chExt cx="4198937" cy="2838450"/>
          </a:xfrm>
        </p:grpSpPr>
        <p:pic>
          <p:nvPicPr>
            <p:cNvPr id="9" name="Picture 38">
              <a:extLst>
                <a:ext uri="{FF2B5EF4-FFF2-40B4-BE49-F238E27FC236}">
                  <a16:creationId xmlns:a16="http://schemas.microsoft.com/office/drawing/2014/main" id="{E9D07518-C4E8-4E9F-8C32-F2CDE2E19C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10138" y="836613"/>
              <a:ext cx="4198937" cy="2838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D584200-67A7-49F2-9956-EAAADFB92AD2}"/>
                </a:ext>
              </a:extLst>
            </p:cNvPr>
            <p:cNvSpPr/>
            <p:nvPr/>
          </p:nvSpPr>
          <p:spPr bwMode="auto">
            <a:xfrm>
              <a:off x="5657850" y="2952750"/>
              <a:ext cx="2519363" cy="433388"/>
            </a:xfrm>
            <a:prstGeom prst="rect">
              <a:avLst/>
            </a:prstGeom>
            <a:ln>
              <a:headEnd type="none" w="med" len="med"/>
              <a:tailEnd type="none" w="med" len="med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>
              <a:spAutoFit/>
            </a:bodyPr>
            <a:lstStyle/>
            <a:p>
              <a:pPr>
                <a:spcBef>
                  <a:spcPct val="80000"/>
                </a:spcBef>
                <a:defRPr/>
              </a:pPr>
              <a:endPara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98805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A9240F4-EF87-4151-B92B-1CC8EA0718CA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8914882" cy="18722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原动机驱动液压泵，存在</a:t>
            </a:r>
            <a:r>
              <a:rPr lang="zh-CN" altLang="en-US" sz="2400" b="1" kern="12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机械损失</a:t>
            </a: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 kern="12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容积损失</a:t>
            </a:r>
            <a:endParaRPr lang="en-US" altLang="zh-CN" sz="2400" b="1" kern="12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液压泵通过管路输出液压能给液压马达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液压马达经过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机械损失</a:t>
            </a: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2400" b="1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容积损失</a:t>
            </a: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，输出扭矩和转速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2400" b="1" kern="120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kumimoji="0" lang="en-US" altLang="zh-CN" sz="2000" b="0" i="1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mbria Math" panose="02040503050406030204" pitchFamily="18" charset="0"/>
              <a:ea typeface="宋体" pitchFamily="2" charset="-122"/>
              <a:cs typeface="+mn-cs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731B2EF-8B66-4859-AA7A-4660A4068FED}"/>
              </a:ext>
            </a:extLst>
          </p:cNvPr>
          <p:cNvSpPr txBox="1">
            <a:spLocks/>
          </p:cNvSpPr>
          <p:nvPr/>
        </p:nvSpPr>
        <p:spPr>
          <a:xfrm>
            <a:off x="7308304" y="0"/>
            <a:ext cx="1830806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功率和效率</a:t>
            </a:r>
            <a:endParaRPr lang="en-US" altLang="zh-CN" dirty="0"/>
          </a:p>
        </p:txBody>
      </p:sp>
      <p:pic>
        <p:nvPicPr>
          <p:cNvPr id="11" name="Picture 6">
            <a:extLst>
              <a:ext uri="{FF2B5EF4-FFF2-40B4-BE49-F238E27FC236}">
                <a16:creationId xmlns:a16="http://schemas.microsoft.com/office/drawing/2014/main" id="{9E78FE2D-3BD1-4EA9-B2A2-958B5D4D6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853531"/>
            <a:ext cx="8713787" cy="287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4853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7956376" y="0"/>
            <a:ext cx="118762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齿轮泵</a:t>
            </a:r>
            <a:endParaRPr lang="en-US" altLang="zh-CN" dirty="0"/>
          </a:p>
        </p:txBody>
      </p:sp>
      <p:sp>
        <p:nvSpPr>
          <p:cNvPr id="25" name="Text Box 6">
            <a:extLst>
              <a:ext uri="{FF2B5EF4-FFF2-40B4-BE49-F238E27FC236}">
                <a16:creationId xmlns:a16="http://schemas.microsoft.com/office/drawing/2014/main" id="{7A3B383F-10E4-41E1-BFE7-E586744F62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132856"/>
            <a:ext cx="2735535" cy="19020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 eaLnBrk="0" hangingPunct="0">
              <a:spcBef>
                <a:spcPct val="80000"/>
              </a:spcBef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80000"/>
              </a:spcBef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 eaLnBrk="0" hangingPunct="0">
              <a:spcBef>
                <a:spcPct val="80000"/>
              </a:spcBef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 eaLnBrk="0" hangingPunct="0">
              <a:spcBef>
                <a:spcPct val="80000"/>
              </a:spcBef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 eaLnBrk="0" hangingPunct="0">
              <a:spcBef>
                <a:spcPct val="80000"/>
              </a:spcBef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8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8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8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80000"/>
              </a:spcBef>
              <a:spcAft>
                <a:spcPct val="0"/>
              </a:spcAft>
              <a:defRPr sz="2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  <a:defRPr/>
            </a:pPr>
            <a:r>
              <a:rPr lang="zh-CN" altLang="en-US" b="1" dirty="0">
                <a:solidFill>
                  <a:srgbClr val="000000"/>
                </a:solidFill>
              </a:rPr>
              <a:t>概述</a:t>
            </a:r>
            <a:endParaRPr lang="en-US" altLang="zh-CN" b="1" dirty="0">
              <a:solidFill>
                <a:srgbClr val="000000"/>
              </a:solidFill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  <a:defRPr/>
            </a:pPr>
            <a:r>
              <a:rPr lang="zh-CN" altLang="en-US" b="1" dirty="0">
                <a:solidFill>
                  <a:srgbClr val="000000"/>
                </a:solidFill>
              </a:rPr>
              <a:t>结构与种类</a:t>
            </a:r>
            <a:endParaRPr lang="en-US" altLang="zh-CN" b="1" dirty="0">
              <a:solidFill>
                <a:srgbClr val="000000"/>
              </a:solidFill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  <a:defRPr/>
            </a:pPr>
            <a:r>
              <a:rPr lang="zh-CN" altLang="en-US" b="1" dirty="0">
                <a:solidFill>
                  <a:srgbClr val="000000"/>
                </a:solidFill>
              </a:rPr>
              <a:t>参数计算</a:t>
            </a:r>
            <a:endParaRPr lang="en-US" altLang="zh-CN" b="1" dirty="0">
              <a:solidFill>
                <a:srgbClr val="000000"/>
              </a:solidFill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  <a:defRPr/>
            </a:pPr>
            <a:r>
              <a:rPr lang="zh-CN" altLang="en-US" b="1" dirty="0">
                <a:solidFill>
                  <a:srgbClr val="000000"/>
                </a:solidFill>
              </a:rPr>
              <a:t>关键技术</a:t>
            </a:r>
            <a:endParaRPr lang="en-US" altLang="zh-CN" b="1" dirty="0">
              <a:solidFill>
                <a:srgbClr val="000000"/>
              </a:solidFill>
            </a:endParaRPr>
          </a:p>
        </p:txBody>
      </p:sp>
      <p:pic>
        <p:nvPicPr>
          <p:cNvPr id="26" name="Picture 8" descr="ZahnradPumpeA">
            <a:extLst>
              <a:ext uri="{FF2B5EF4-FFF2-40B4-BE49-F238E27FC236}">
                <a16:creationId xmlns:a16="http://schemas.microsoft.com/office/drawing/2014/main" id="{2FF698CA-8890-4832-AF8D-3DC34CA1E7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925" y="1196975"/>
            <a:ext cx="4181475" cy="4581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954293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7092280" y="0"/>
            <a:ext cx="205172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外啮合齿轮泵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6080876" y="5301208"/>
            <a:ext cx="20948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外啮合齿轮泵</a:t>
            </a: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8759D620-03C2-4B13-9DEF-396E771DF57E}"/>
              </a:ext>
            </a:extLst>
          </p:cNvPr>
          <p:cNvSpPr txBox="1">
            <a:spLocks/>
          </p:cNvSpPr>
          <p:nvPr/>
        </p:nvSpPr>
        <p:spPr>
          <a:xfrm>
            <a:off x="224227" y="764704"/>
            <a:ext cx="5355885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主要由</a:t>
            </a:r>
            <a:r>
              <a:rPr lang="zh-CN" altLang="en-US" sz="20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壳体</a:t>
            </a: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、一对</a:t>
            </a:r>
            <a:r>
              <a:rPr lang="zh-CN" altLang="en-US" sz="20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外啮合齿轮</a:t>
            </a: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和两个</a:t>
            </a:r>
            <a:r>
              <a:rPr lang="zh-CN" altLang="en-US" sz="20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端盖</a:t>
            </a: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组成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sz="2000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密封工作腔容积变化</a:t>
            </a: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吸油、排油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啮合线起配流作用， 不需要配流机构</a:t>
            </a:r>
            <a:endParaRPr lang="en-US" altLang="zh-CN" sz="20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优点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结构简单，尺寸小，制造方便，</a:t>
            </a:r>
            <a:r>
              <a:rPr lang="zh-CN" altLang="en-US" sz="2000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价格低</a:t>
            </a:r>
            <a:endParaRPr lang="en-US" altLang="zh-CN" sz="2000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工作可靠，自吸能力强，</a:t>
            </a:r>
            <a:r>
              <a:rPr lang="zh-CN" altLang="en-US" sz="2000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抗油液污染能力强</a:t>
            </a: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，维护容易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缺点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流量脉动、压力脉动和噪声较大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D7A40E7B-45DC-48C0-88FF-148B8A5383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824" y="2564904"/>
            <a:ext cx="3314917" cy="244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4162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 flipH="1">
            <a:off x="6080876" y="5301208"/>
            <a:ext cx="20948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外啮合齿轮泵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79FBE7-0E57-433B-B214-931239BE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844824"/>
            <a:ext cx="3096344" cy="3412444"/>
          </a:xfrm>
          <a:prstGeom prst="rect">
            <a:avLst/>
          </a:prstGeom>
        </p:spPr>
      </p:pic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8759D620-03C2-4B13-9DEF-396E771DF57E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506785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排量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6A35C8-CCC2-4765-BC08-0371C8C00511}"/>
              </a:ext>
            </a:extLst>
          </p:cNvPr>
          <p:cNvSpPr txBox="1">
            <a:spLocks/>
          </p:cNvSpPr>
          <p:nvPr/>
        </p:nvSpPr>
        <p:spPr>
          <a:xfrm>
            <a:off x="7092280" y="0"/>
            <a:ext cx="205172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外啮合齿轮泵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A3AB9D06-407B-4385-BE45-1660348B2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7600474"/>
              </p:ext>
            </p:extLst>
          </p:nvPr>
        </p:nvGraphicFramePr>
        <p:xfrm>
          <a:off x="1187624" y="2060848"/>
          <a:ext cx="2220838" cy="518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24" name="Equation" r:id="rId4" imgW="761760" imgH="177480" progId="Equation.DSMT4">
                  <p:embed/>
                </p:oleObj>
              </mc:Choice>
              <mc:Fallback>
                <p:oleObj name="Equation" r:id="rId4" imgW="761760" imgH="177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09E3A00-6B05-45C5-BF77-BD1A5732B9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87624" y="2060848"/>
                        <a:ext cx="2220838" cy="51819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55CDB8F-1BC2-4EA3-B3CF-CFFDA5B36E71}"/>
                  </a:ext>
                </a:extLst>
              </p:cNvPr>
              <p:cNvSpPr txBox="1"/>
              <p:nvPr/>
            </p:nvSpPr>
            <p:spPr>
              <a:xfrm>
                <a:off x="755576" y="2780928"/>
                <a:ext cx="4610100" cy="22430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齿轮齿数</a:t>
                </a:r>
                <a:endParaRPr lang="en-US" altLang="zh-CN" sz="2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修正系数，与齿数有关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齿轮模数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齿轮齿宽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55CDB8F-1BC2-4EA3-B3CF-CFFDA5B3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780928"/>
                <a:ext cx="4610100" cy="2243050"/>
              </a:xfrm>
              <a:prstGeom prst="rect">
                <a:avLst/>
              </a:prstGeom>
              <a:blipFill>
                <a:blip r:embed="rId6"/>
                <a:stretch>
                  <a:fillRect b="-54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128260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/>
          <p:cNvSpPr txBox="1"/>
          <p:nvPr/>
        </p:nvSpPr>
        <p:spPr>
          <a:xfrm flipH="1">
            <a:off x="6080876" y="5301208"/>
            <a:ext cx="20948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外啮合齿轮泵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379FBE7-0E57-433B-B214-931239BE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1844824"/>
            <a:ext cx="3096344" cy="3412444"/>
          </a:xfrm>
          <a:prstGeom prst="rect">
            <a:avLst/>
          </a:prstGeom>
        </p:spPr>
      </p:pic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8759D620-03C2-4B13-9DEF-396E771DF57E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5643916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流量脉动率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齿数越少，脉动率越大，最高可达</a:t>
            </a:r>
            <a:r>
              <a:rPr lang="en-US" altLang="zh-CN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0.2</a:t>
            </a:r>
            <a:r>
              <a:rPr lang="zh-CN" altLang="en-US" sz="2400" kern="0">
                <a:latin typeface="微软雅黑" panose="020B0503020204020204" pitchFamily="34" charset="-122"/>
                <a:ea typeface="微软雅黑" panose="020B0503020204020204" pitchFamily="34" charset="-122"/>
              </a:rPr>
              <a:t>以上</a:t>
            </a:r>
            <a:endParaRPr lang="en-US" altLang="zh-CN" sz="24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6A35C8-CCC2-4765-BC08-0371C8C00511}"/>
              </a:ext>
            </a:extLst>
          </p:cNvPr>
          <p:cNvSpPr txBox="1">
            <a:spLocks/>
          </p:cNvSpPr>
          <p:nvPr/>
        </p:nvSpPr>
        <p:spPr>
          <a:xfrm>
            <a:off x="7092280" y="0"/>
            <a:ext cx="205172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外啮合齿轮泵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9" name="Object 4">
            <a:extLst>
              <a:ext uri="{FF2B5EF4-FFF2-40B4-BE49-F238E27FC236}">
                <a16:creationId xmlns:a16="http://schemas.microsoft.com/office/drawing/2014/main" id="{A3AB9D06-407B-4385-BE45-1660348B2A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6133452"/>
              </p:ext>
            </p:extLst>
          </p:nvPr>
        </p:nvGraphicFramePr>
        <p:xfrm>
          <a:off x="1259632" y="1700808"/>
          <a:ext cx="2097035" cy="9829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8646" name="Equation" r:id="rId4" imgW="812520" imgH="380880" progId="Equation.DSMT4">
                  <p:embed/>
                </p:oleObj>
              </mc:Choice>
              <mc:Fallback>
                <p:oleObj name="Equation" r:id="rId4" imgW="812520" imgH="380880" progId="Equation.DSMT4">
                  <p:embed/>
                  <p:pic>
                    <p:nvPicPr>
                      <p:cNvPr id="9" name="Object 4">
                        <a:extLst>
                          <a:ext uri="{FF2B5EF4-FFF2-40B4-BE49-F238E27FC236}">
                            <a16:creationId xmlns:a16="http://schemas.microsoft.com/office/drawing/2014/main" id="{A3AB9D06-407B-4385-BE45-1660348B2A8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9632" y="1700808"/>
                        <a:ext cx="2097035" cy="9829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55CDB8F-1BC2-4EA3-B3CF-CFFDA5B36E71}"/>
                  </a:ext>
                </a:extLst>
              </p:cNvPr>
              <p:cNvSpPr txBox="1"/>
              <p:nvPr/>
            </p:nvSpPr>
            <p:spPr>
              <a:xfrm>
                <a:off x="755576" y="2664575"/>
                <a:ext cx="4610100" cy="168905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4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最大瞬时流量</a:t>
                </a:r>
                <a:endParaRPr lang="en-US" altLang="zh-CN" sz="240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kumimoji="0" lang="en-US" altLang="zh-CN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</m:oMath>
                </a14:m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最小瞬时流量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kumimoji="0" lang="en-US" altLang="zh-CN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kumimoji="0" lang="en-US" altLang="zh-CN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4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平均流量</a:t>
                </a:r>
                <a:endParaRPr kumimoji="0" lang="en-US" altLang="zh-CN" sz="24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655CDB8F-1BC2-4EA3-B3CF-CFFDA5B36E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76" y="2664575"/>
                <a:ext cx="4610100" cy="1689052"/>
              </a:xfrm>
              <a:prstGeom prst="rect">
                <a:avLst/>
              </a:prstGeom>
              <a:blipFill>
                <a:blip r:embed="rId6"/>
                <a:stretch>
                  <a:fillRect b="-75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41348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8759D620-03C2-4B13-9DEF-396E771DF57E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8668252" cy="1944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困油现象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封闭腔容积减小，产生高压，油液发热，机件受到额外负载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封闭腔容积增大，产生真空，造成气穴现象，产生强烈振动和噪声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解决办法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两侧盖板开卸荷槽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6A35C8-CCC2-4765-BC08-0371C8C00511}"/>
              </a:ext>
            </a:extLst>
          </p:cNvPr>
          <p:cNvSpPr txBox="1">
            <a:spLocks/>
          </p:cNvSpPr>
          <p:nvPr/>
        </p:nvSpPr>
        <p:spPr>
          <a:xfrm>
            <a:off x="7092280" y="0"/>
            <a:ext cx="205172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外啮合齿轮泵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3763319-B43B-4D36-98D2-7C5EABE50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147" y="2492896"/>
            <a:ext cx="7063706" cy="176222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1BECB42-84EE-4446-8506-330065ED04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4"/>
          <a:stretch/>
        </p:blipFill>
        <p:spPr>
          <a:xfrm>
            <a:off x="4919288" y="4720341"/>
            <a:ext cx="3967437" cy="1801192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5E66118-41F9-415C-BE12-B79C8D3D339B}"/>
              </a:ext>
            </a:extLst>
          </p:cNvPr>
          <p:cNvSpPr txBox="1"/>
          <p:nvPr/>
        </p:nvSpPr>
        <p:spPr>
          <a:xfrm flipH="1">
            <a:off x="5855598" y="6488668"/>
            <a:ext cx="20948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异形困油卸荷槽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 flipH="1">
            <a:off x="3510946" y="4149080"/>
            <a:ext cx="20948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困油现象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084350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8759D620-03C2-4B13-9DEF-396E771DF57E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8668252" cy="55446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泄漏现象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高压油通过齿轮两侧面、两端盖间轴线间隙等泄漏到低压腔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两端盖间轴向间隙</a:t>
            </a: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对泄漏影响最大，占总泄漏量</a:t>
            </a:r>
            <a:r>
              <a:rPr lang="en-US" altLang="zh-CN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75%~80%</a:t>
            </a: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解决办法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轴向间隙自动补偿，如浮动轴套、浮动侧板等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6A35C8-CCC2-4765-BC08-0371C8C00511}"/>
              </a:ext>
            </a:extLst>
          </p:cNvPr>
          <p:cNvSpPr txBox="1">
            <a:spLocks/>
          </p:cNvSpPr>
          <p:nvPr/>
        </p:nvSpPr>
        <p:spPr>
          <a:xfrm>
            <a:off x="7092280" y="0"/>
            <a:ext cx="205172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外啮合齿轮泵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E66118-41F9-415C-BE12-B79C8D3D339B}"/>
              </a:ext>
            </a:extLst>
          </p:cNvPr>
          <p:cNvSpPr txBox="1"/>
          <p:nvPr/>
        </p:nvSpPr>
        <p:spPr>
          <a:xfrm flipH="1">
            <a:off x="1691680" y="6313090"/>
            <a:ext cx="24548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带浮动轴套的齿轮泵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F76E44-0D4F-4A90-BB01-BE6EA6AF7B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082" y="3733553"/>
            <a:ext cx="6535836" cy="257576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420C153-84A0-4750-916F-F2AD37E4ED6B}"/>
              </a:ext>
            </a:extLst>
          </p:cNvPr>
          <p:cNvSpPr txBox="1"/>
          <p:nvPr/>
        </p:nvSpPr>
        <p:spPr>
          <a:xfrm flipH="1">
            <a:off x="5076056" y="6313090"/>
            <a:ext cx="245485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带浮动侧板的齿轮泵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8018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8759D620-03C2-4B13-9DEF-396E771DF57E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8668252" cy="54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径向不平衡力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径向间隙内油液对齿轮轴存在径向作用力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工作压力</a:t>
            </a: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越高，径向不平衡力越大，直接影响</a:t>
            </a:r>
            <a:r>
              <a:rPr lang="zh-CN" altLang="en-US" sz="2000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轴承寿命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解决办法</a:t>
            </a:r>
            <a:endParaRPr kumimoji="0" lang="en-US" altLang="zh-CN" sz="20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缩小压油口，并用扩大泵体内腔高压区径向间隙来实现</a:t>
            </a:r>
            <a:r>
              <a:rPr lang="zh-CN" altLang="en-US" sz="2000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径向补偿</a:t>
            </a:r>
            <a:endParaRPr lang="en-US" altLang="zh-CN" sz="2000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D76A35C8-CCC2-4765-BC08-0371C8C00511}"/>
              </a:ext>
            </a:extLst>
          </p:cNvPr>
          <p:cNvSpPr txBox="1">
            <a:spLocks/>
          </p:cNvSpPr>
          <p:nvPr/>
        </p:nvSpPr>
        <p:spPr>
          <a:xfrm>
            <a:off x="7092280" y="0"/>
            <a:ext cx="205172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外啮合齿轮泵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5E66118-41F9-415C-BE12-B79C8D3D339B}"/>
              </a:ext>
            </a:extLst>
          </p:cNvPr>
          <p:cNvSpPr txBox="1"/>
          <p:nvPr/>
        </p:nvSpPr>
        <p:spPr>
          <a:xfrm flipH="1">
            <a:off x="2234720" y="6376045"/>
            <a:ext cx="4674557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8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扩大高压区径向间隙的齿轮泵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8BA223-3211-4F88-A69D-63DA0F744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700" y="3528653"/>
            <a:ext cx="4976599" cy="284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1204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60" name="Picture 1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595" y="4087368"/>
            <a:ext cx="2599609" cy="2231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8" name="Picture 10" descr="See the source 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6485250" y="1715772"/>
            <a:ext cx="2371596" cy="23715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060"/>
            <a:ext cx="9144000" cy="620688"/>
          </a:xfrm>
        </p:spPr>
        <p:txBody>
          <a:bodyPr/>
          <a:lstStyle/>
          <a:p>
            <a:r>
              <a:rPr lang="zh-CN" altLang="en-US" sz="3200">
                <a:latin typeface="黑体" panose="02010609060101010101" pitchFamily="49" charset="-122"/>
                <a:ea typeface="黑体" panose="02010609060101010101" pitchFamily="49" charset="-122"/>
              </a:rPr>
              <a:t>目录</a:t>
            </a:r>
            <a:endParaRPr lang="en-US" sz="2000" b="1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55576" y="1196752"/>
            <a:ext cx="6552728" cy="3744416"/>
          </a:xfrm>
        </p:spPr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概述功能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、分类与参数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液压泵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齿轮泵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叶片泵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柱塞泵</a:t>
            </a:r>
            <a:endParaRPr lang="en-US" altLang="zh-CN" sz="2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000">
              <a:lnSpc>
                <a:spcPct val="150000"/>
              </a:lnSpc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液压泵的气穴现象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液压马达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3254" name="Picture 6" descr="See the source image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8096" y="3730128"/>
            <a:ext cx="2945904" cy="2945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256" name="Picture 8" descr="See the source imag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7086" y="2093581"/>
            <a:ext cx="1802625" cy="1615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6947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7092280" y="0"/>
            <a:ext cx="205172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内啮合齿轮泵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内容占位符 3">
            <a:extLst>
              <a:ext uri="{FF2B5EF4-FFF2-40B4-BE49-F238E27FC236}">
                <a16:creationId xmlns:a16="http://schemas.microsoft.com/office/drawing/2014/main" id="{8759D620-03C2-4B13-9DEF-396E771DF57E}"/>
              </a:ext>
            </a:extLst>
          </p:cNvPr>
          <p:cNvSpPr txBox="1">
            <a:spLocks/>
          </p:cNvSpPr>
          <p:nvPr/>
        </p:nvSpPr>
        <p:spPr>
          <a:xfrm>
            <a:off x="224227" y="764704"/>
            <a:ext cx="4521643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工作原理与外啮合齿轮泵相同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优点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结构紧凑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齿轮磨损小、</a:t>
            </a:r>
            <a:r>
              <a:rPr lang="zh-CN" altLang="en-US" sz="2000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使用寿命长</a:t>
            </a:r>
            <a:endParaRPr lang="en-US" altLang="zh-CN" sz="2000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流量脉动、压力脉动和噪音小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转速高，</a:t>
            </a:r>
            <a:r>
              <a:rPr lang="zh-CN" altLang="en-US" sz="2000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容积效率高</a:t>
            </a:r>
            <a:endParaRPr lang="en-US" altLang="zh-CN" sz="2000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缺点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齿形复杂，加工精度要求高， </a:t>
            </a:r>
            <a:r>
              <a:rPr lang="zh-CN" altLang="en-US" sz="2000" kern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价格高</a:t>
            </a:r>
            <a:endParaRPr lang="en-US" altLang="zh-CN" sz="2000" kern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74EAD5C-9493-4C94-9D29-4A31A06736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233"/>
          <a:stretch/>
        </p:blipFill>
        <p:spPr>
          <a:xfrm>
            <a:off x="4729821" y="2060848"/>
            <a:ext cx="4398129" cy="3678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914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7956376" y="0"/>
            <a:ext cx="118762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叶片泵</a:t>
            </a:r>
            <a:endParaRPr lang="en-US" altLang="zh-CN" dirty="0"/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A2562833-D4BB-40AD-BD1A-7B7BCCD4F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176349"/>
            <a:ext cx="4103687" cy="250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zh-CN"/>
            </a:defPPr>
            <a:lvl1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原理</a:t>
            </a:r>
            <a:r>
              <a:rPr lang="zh-CN" altLang="en-US"/>
              <a:t>、特点</a:t>
            </a:r>
            <a:endParaRPr lang="en-US" altLang="zh-CN" dirty="0"/>
          </a:p>
          <a:p>
            <a:r>
              <a:rPr lang="zh-CN" altLang="en-US" dirty="0"/>
              <a:t>结构</a:t>
            </a:r>
            <a:r>
              <a:rPr lang="zh-CN" altLang="en-US"/>
              <a:t>与种类</a:t>
            </a:r>
            <a:endParaRPr lang="en-US" altLang="zh-CN" dirty="0"/>
          </a:p>
          <a:p>
            <a:r>
              <a:rPr lang="zh-CN" altLang="en-US"/>
              <a:t>参数计算</a:t>
            </a:r>
            <a:endParaRPr lang="en-US" altLang="zh-CN" dirty="0"/>
          </a:p>
          <a:p>
            <a:r>
              <a:rPr lang="zh-CN" altLang="en-US"/>
              <a:t>关键技术</a:t>
            </a:r>
            <a:endParaRPr lang="en-US" altLang="zh-CN" dirty="0"/>
          </a:p>
        </p:txBody>
      </p:sp>
      <p:pic>
        <p:nvPicPr>
          <p:cNvPr id="28" name="Picture 7">
            <a:extLst>
              <a:ext uri="{FF2B5EF4-FFF2-40B4-BE49-F238E27FC236}">
                <a16:creationId xmlns:a16="http://schemas.microsoft.com/office/drawing/2014/main" id="{E878F854-17AE-40CD-BA1D-7734F7C79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876300"/>
            <a:ext cx="3097213" cy="2725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8">
            <a:extLst>
              <a:ext uri="{FF2B5EF4-FFF2-40B4-BE49-F238E27FC236}">
                <a16:creationId xmlns:a16="http://schemas.microsoft.com/office/drawing/2014/main" id="{D764B3BE-1123-4B8F-8D05-E5E9EF875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5600" y="3643313"/>
            <a:ext cx="3108325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04116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5883024" y="0"/>
            <a:ext cx="3260976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单作用叶片泵工作原理</a:t>
            </a:r>
            <a:endParaRPr lang="en-US" altLang="zh-CN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C6B5E6CD-5895-45D0-BF33-9264EAF634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35714"/>
            <a:ext cx="8300337" cy="151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定子和转子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之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间偏心，叶片可在转子槽中滑动，工作时叶片紧靠定子内壁，形成密封工作腔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en-US" altLang="zh-CN" sz="20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转子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每转一周，完成一次吸油和压油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de-DE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FF569EF9-940C-428E-BBC1-53312980AE1D}"/>
              </a:ext>
            </a:extLst>
          </p:cNvPr>
          <p:cNvGrpSpPr/>
          <p:nvPr/>
        </p:nvGrpSpPr>
        <p:grpSpPr>
          <a:xfrm>
            <a:off x="238763" y="2888362"/>
            <a:ext cx="3967841" cy="3308160"/>
            <a:chOff x="238763" y="2888362"/>
            <a:chExt cx="3967841" cy="330816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D3DCF32C-9FF9-414A-A85F-6F5EB8FA82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39694" y="3327150"/>
              <a:ext cx="2967038" cy="2566087"/>
            </a:xfrm>
            <a:prstGeom prst="rect">
              <a:avLst/>
            </a:prstGeom>
          </p:spPr>
        </p:pic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20857D5C-7620-4502-3DE7-B8329B800D70}"/>
                </a:ext>
              </a:extLst>
            </p:cNvPr>
            <p:cNvGrpSpPr/>
            <p:nvPr/>
          </p:nvGrpSpPr>
          <p:grpSpPr>
            <a:xfrm>
              <a:off x="238763" y="2888362"/>
              <a:ext cx="3967841" cy="3308160"/>
              <a:chOff x="-265293" y="2700095"/>
              <a:chExt cx="3967841" cy="3308160"/>
            </a:xfrm>
          </p:grpSpPr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82EE0C7A-975D-4B61-A118-C156B548D2D1}"/>
                  </a:ext>
                </a:extLst>
              </p:cNvPr>
              <p:cNvCxnSpPr/>
              <p:nvPr/>
            </p:nvCxnSpPr>
            <p:spPr bwMode="auto">
              <a:xfrm rot="10800000" flipV="1">
                <a:off x="138882" y="4435649"/>
                <a:ext cx="214312" cy="14287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" name="TextBox 23">
                <a:extLst>
                  <a:ext uri="{FF2B5EF4-FFF2-40B4-BE49-F238E27FC236}">
                    <a16:creationId xmlns:a16="http://schemas.microsoft.com/office/drawing/2014/main" id="{DEFDE24A-A88E-4E4E-804D-25CC02A4ED2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265293" y="4070434"/>
                <a:ext cx="452525" cy="830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Arial" panose="020B0604020202020204" pitchFamily="34" charset="0"/>
                  </a:rPr>
                  <a:t>压油口</a:t>
                </a:r>
              </a:p>
            </p:txBody>
          </p: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1BE9863F-A20F-4EA2-A423-2871B7F28D8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1658657" y="3096717"/>
                <a:ext cx="14627" cy="40515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25">
                <a:extLst>
                  <a:ext uri="{FF2B5EF4-FFF2-40B4-BE49-F238E27FC236}">
                    <a16:creationId xmlns:a16="http://schemas.microsoft.com/office/drawing/2014/main" id="{C6939874-6B16-448E-A22A-8A7BF34BAAF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403572" y="2708836"/>
                <a:ext cx="66105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Arial" panose="020B0604020202020204" pitchFamily="34" charset="0"/>
                  </a:rPr>
                  <a:t>定</a:t>
                </a:r>
                <a:r>
                  <a:rPr lang="zh-CN" altLang="en-US" sz="16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子</a:t>
                </a: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B234F836-3E5A-4A4D-959B-380E2914D7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204880" y="3096717"/>
                <a:ext cx="198768" cy="108012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直接连接符 12">
                <a:extLst>
                  <a:ext uri="{FF2B5EF4-FFF2-40B4-BE49-F238E27FC236}">
                    <a16:creationId xmlns:a16="http://schemas.microsoft.com/office/drawing/2014/main" id="{B911E8C3-9288-4C6D-8EB5-79F4E1CB036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003421" y="3129344"/>
                <a:ext cx="61203" cy="94109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直接连接符 13">
                <a:extLst>
                  <a:ext uri="{FF2B5EF4-FFF2-40B4-BE49-F238E27FC236}">
                    <a16:creationId xmlns:a16="http://schemas.microsoft.com/office/drawing/2014/main" id="{C7EEEF96-09CE-408A-9FAD-4B1DB42E3030}"/>
                  </a:ext>
                </a:extLst>
              </p:cNvPr>
              <p:cNvCxnSpPr/>
              <p:nvPr/>
            </p:nvCxnSpPr>
            <p:spPr bwMode="auto">
              <a:xfrm>
                <a:off x="3127436" y="4457128"/>
                <a:ext cx="357187" cy="7143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TextBox 29">
                <a:extLst>
                  <a:ext uri="{FF2B5EF4-FFF2-40B4-BE49-F238E27FC236}">
                    <a16:creationId xmlns:a16="http://schemas.microsoft.com/office/drawing/2014/main" id="{3D4A643D-5F41-4F31-A944-F8631E81368E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57107" y="2717577"/>
                <a:ext cx="66105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Arial" panose="020B0604020202020204" pitchFamily="34" charset="0"/>
                    <a:ea typeface="宋体" panose="02010600030101010101" pitchFamily="2" charset="-122"/>
                  </a:rPr>
                  <a:t>转子</a:t>
                </a:r>
              </a:p>
            </p:txBody>
          </p:sp>
          <p:sp>
            <p:nvSpPr>
              <p:cNvPr id="16" name="TextBox 30">
                <a:extLst>
                  <a:ext uri="{FF2B5EF4-FFF2-40B4-BE49-F238E27FC236}">
                    <a16:creationId xmlns:a16="http://schemas.microsoft.com/office/drawing/2014/main" id="{610E26C2-3AC7-40EA-B29A-CD556D79E0C1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4793" y="2700095"/>
                <a:ext cx="741631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叶片</a:t>
                </a:r>
              </a:p>
            </p:txBody>
          </p:sp>
          <p:sp>
            <p:nvSpPr>
              <p:cNvPr id="17" name="TextBox 31">
                <a:extLst>
                  <a:ext uri="{FF2B5EF4-FFF2-40B4-BE49-F238E27FC236}">
                    <a16:creationId xmlns:a16="http://schemas.microsoft.com/office/drawing/2014/main" id="{22111529-B3F4-4BDE-BF80-64A24E8FFFC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434905" y="4070434"/>
                <a:ext cx="214314" cy="8309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/>
              <a:p>
                <a:r>
                  <a:rPr lang="zh-CN" altLang="en-US" sz="16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吸油口</a:t>
                </a:r>
              </a:p>
            </p:txBody>
          </p:sp>
          <p:cxnSp>
            <p:nvCxnSpPr>
              <p:cNvPr id="3" name="直接连接符 2">
                <a:extLst>
                  <a:ext uri="{FF2B5EF4-FFF2-40B4-BE49-F238E27FC236}">
                    <a16:creationId xmlns:a16="http://schemas.microsoft.com/office/drawing/2014/main" id="{98DDC2DA-AFD2-5546-6803-099E9FC485C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2395631" y="4632593"/>
                <a:ext cx="436002" cy="1016818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0" name="TextBox 31">
                <a:extLst>
                  <a:ext uri="{FF2B5EF4-FFF2-40B4-BE49-F238E27FC236}">
                    <a16:creationId xmlns:a16="http://schemas.microsoft.com/office/drawing/2014/main" id="{733A6BA2-09C7-D7A6-0161-27BA756D590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27066" y="5669701"/>
                <a:ext cx="1075482" cy="33855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r>
                  <a:rPr lang="zh-CN" altLang="en-US" sz="1600" dirty="0">
                    <a:latin typeface="Arial" panose="020B0604020202020204" pitchFamily="34" charset="0"/>
                    <a:ea typeface="宋体" panose="02010600030101010101" pitchFamily="2" charset="-122"/>
                  </a:rPr>
                  <a:t>工作腔</a:t>
                </a:r>
              </a:p>
            </p:txBody>
          </p:sp>
          <p:cxnSp>
            <p:nvCxnSpPr>
              <p:cNvPr id="40" name="直接连接符 39">
                <a:extLst>
                  <a:ext uri="{FF2B5EF4-FFF2-40B4-BE49-F238E27FC236}">
                    <a16:creationId xmlns:a16="http://schemas.microsoft.com/office/drawing/2014/main" id="{6E4E914C-5310-407F-9CBF-0E8DC1D175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56741" y="3534984"/>
                <a:ext cx="344513" cy="785869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1" name="TextBox 29">
                <a:extLst>
                  <a:ext uri="{FF2B5EF4-FFF2-40B4-BE49-F238E27FC236}">
                    <a16:creationId xmlns:a16="http://schemas.microsoft.com/office/drawing/2014/main" id="{52B628B3-3C27-4344-B311-A3723A6A0CF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124" y="3154264"/>
                <a:ext cx="850245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Arial" panose="020B0604020202020204" pitchFamily="34" charset="0"/>
                  </a:rPr>
                  <a:t>压油区</a:t>
                </a:r>
                <a:endPara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  <p:cxnSp>
            <p:nvCxnSpPr>
              <p:cNvPr id="44" name="直接连接符 43">
                <a:extLst>
                  <a:ext uri="{FF2B5EF4-FFF2-40B4-BE49-F238E27FC236}">
                    <a16:creationId xmlns:a16="http://schemas.microsoft.com/office/drawing/2014/main" id="{0859B5CE-D4BF-4979-BD1A-A4967FD52D3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2394761" y="3501875"/>
                <a:ext cx="589176" cy="669895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29">
                <a:extLst>
                  <a:ext uri="{FF2B5EF4-FFF2-40B4-BE49-F238E27FC236}">
                    <a16:creationId xmlns:a16="http://schemas.microsoft.com/office/drawing/2014/main" id="{F4FF0D39-2DF3-4118-84DD-1D754AC18B60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662294" y="3154264"/>
                <a:ext cx="850245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>
                    <a:latin typeface="Arial" panose="020B0604020202020204" pitchFamily="34" charset="0"/>
                  </a:rPr>
                  <a:t>吸油区</a:t>
                </a:r>
                <a:endParaRPr lang="zh-CN" altLang="en-US" sz="1600" dirty="0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49D47139-038F-409C-BE55-282E03E652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4243" y="3027637"/>
            <a:ext cx="4317355" cy="2999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137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9">
            <a:extLst>
              <a:ext uri="{FF2B5EF4-FFF2-40B4-BE49-F238E27FC236}">
                <a16:creationId xmlns:a16="http://schemas.microsoft.com/office/drawing/2014/main" id="{D0DEDABB-77C7-4FBE-9EB8-C3E6F9A4B3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44563"/>
            <a:ext cx="403225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排量近似为：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q"/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67DA5EFE-CDC5-4CBD-9647-9FB62BE5DCC8}"/>
              </a:ext>
            </a:extLst>
          </p:cNvPr>
          <p:cNvGrpSpPr/>
          <p:nvPr/>
        </p:nvGrpSpPr>
        <p:grpSpPr>
          <a:xfrm>
            <a:off x="585620" y="2231926"/>
            <a:ext cx="3361224" cy="1264206"/>
            <a:chOff x="530122" y="2462425"/>
            <a:chExt cx="3361224" cy="126420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F86BC2A-4EC7-A094-F7FD-B68F5B6F5378}"/>
                    </a:ext>
                  </a:extLst>
                </p:cNvPr>
                <p:cNvSpPr txBox="1"/>
                <p:nvPr/>
              </p:nvSpPr>
              <p:spPr>
                <a:xfrm>
                  <a:off x="530122" y="2501943"/>
                  <a:ext cx="260776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oMath>
                    </m:oMathPara>
                  </a14:m>
                  <a:endPara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7F86BC2A-4EC7-A094-F7FD-B68F5B6F537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122" y="2501943"/>
                  <a:ext cx="260776" cy="307777"/>
                </a:xfrm>
                <a:prstGeom prst="rect">
                  <a:avLst/>
                </a:prstGeom>
                <a:blipFill>
                  <a:blip r:embed="rId2"/>
                  <a:stretch>
                    <a:fillRect l="-18605" r="-16279" b="-8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7" name="矩形 18">
              <a:extLst>
                <a:ext uri="{FF2B5EF4-FFF2-40B4-BE49-F238E27FC236}">
                  <a16:creationId xmlns:a16="http://schemas.microsoft.com/office/drawing/2014/main" id="{49120992-6467-397C-0C74-EF2F1ACB02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17" y="2462425"/>
              <a:ext cx="2278188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定子</a:t>
              </a:r>
              <a:r>
                <a:rPr lang="zh-CN" altLang="en-US" sz="2000">
                  <a:latin typeface="微软雅黑" panose="020B0503020204020204" pitchFamily="34" charset="-122"/>
                  <a:ea typeface="微软雅黑" panose="020B0503020204020204" pitchFamily="34" charset="-122"/>
                </a:rPr>
                <a:t>内圆直径</a:t>
              </a:r>
              <a:endPara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56F26087-38D1-8469-7571-0E060E10D18B}"/>
                    </a:ext>
                  </a:extLst>
                </p:cNvPr>
                <p:cNvSpPr txBox="1"/>
                <p:nvPr/>
              </p:nvSpPr>
              <p:spPr>
                <a:xfrm>
                  <a:off x="530122" y="2894473"/>
                  <a:ext cx="207621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oMath>
                    </m:oMathPara>
                  </a14:m>
                  <a:endParaRPr lang="en-US" altLang="zh-CN" sz="2000" b="0" i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56F26087-38D1-8469-7571-0E060E10D18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0122" y="2894473"/>
                  <a:ext cx="207621" cy="307777"/>
                </a:xfrm>
                <a:prstGeom prst="rect">
                  <a:avLst/>
                </a:prstGeom>
                <a:blipFill>
                  <a:blip r:embed="rId3"/>
                  <a:stretch>
                    <a:fillRect l="-11765" r="-11765" b="-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矩形 18">
              <a:extLst>
                <a:ext uri="{FF2B5EF4-FFF2-40B4-BE49-F238E27FC236}">
                  <a16:creationId xmlns:a16="http://schemas.microsoft.com/office/drawing/2014/main" id="{FC21D4AD-651E-9A76-7DC7-022D04786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17" y="2894473"/>
              <a:ext cx="304762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转子和定子间偏心距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5B8CC993-CDF5-ED02-361A-D8C8C2F356CF}"/>
                </a:ext>
              </a:extLst>
            </p:cNvPr>
            <p:cNvSpPr txBox="1"/>
            <p:nvPr/>
          </p:nvSpPr>
          <p:spPr>
            <a:xfrm>
              <a:off x="530122" y="3326521"/>
              <a:ext cx="163506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0" i="1">
                  <a:latin typeface="Cambria Math" panose="02040503050406030204" pitchFamily="18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>
                  <a:latin typeface="微软雅黑" panose="020B0503020204020204" pitchFamily="34" charset="-122"/>
                </a:rPr>
                <a:t>b</a:t>
              </a:r>
              <a:endParaRPr lang="zh-CN" altLang="en-US" dirty="0">
                <a:latin typeface="微软雅黑" panose="020B0503020204020204" pitchFamily="34" charset="-122"/>
              </a:endParaRPr>
            </a:p>
          </p:txBody>
        </p:sp>
        <p:sp>
          <p:nvSpPr>
            <p:cNvPr id="31" name="矩形 18">
              <a:extLst>
                <a:ext uri="{FF2B5EF4-FFF2-40B4-BE49-F238E27FC236}">
                  <a16:creationId xmlns:a16="http://schemas.microsoft.com/office/drawing/2014/main" id="{08479FE8-0ECA-3BC1-9894-C839CD4977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3717" y="3326521"/>
              <a:ext cx="17652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转子宽度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90D292F-3B0B-4513-8963-2F15DD5573AA}"/>
                  </a:ext>
                </a:extLst>
              </p:cNvPr>
              <p:cNvSpPr/>
              <p:nvPr/>
            </p:nvSpPr>
            <p:spPr>
              <a:xfrm>
                <a:off x="1387337" y="1544207"/>
                <a:ext cx="1757789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𝐷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90D292F-3B0B-4513-8963-2F15DD5573A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7337" y="1544207"/>
                <a:ext cx="1757789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Text Box 9">
            <a:extLst>
              <a:ext uri="{FF2B5EF4-FFF2-40B4-BE49-F238E27FC236}">
                <a16:creationId xmlns:a16="http://schemas.microsoft.com/office/drawing/2014/main" id="{BF6C1DFC-0CB4-4554-871F-563FF9F898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4" y="4168884"/>
            <a:ext cx="4465191" cy="160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流量脉动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叶片数越多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，流量脉动率越小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奇数叶片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比偶数叶片脉动率小</a:t>
            </a:r>
          </a:p>
        </p:txBody>
      </p:sp>
      <p:sp>
        <p:nvSpPr>
          <p:cNvPr id="48" name="Content Placeholder 2">
            <a:extLst>
              <a:ext uri="{FF2B5EF4-FFF2-40B4-BE49-F238E27FC236}">
                <a16:creationId xmlns:a16="http://schemas.microsoft.com/office/drawing/2014/main" id="{BAE9873F-A8CA-4553-98E0-53491BCA8A85}"/>
              </a:ext>
            </a:extLst>
          </p:cNvPr>
          <p:cNvSpPr txBox="1">
            <a:spLocks/>
          </p:cNvSpPr>
          <p:nvPr/>
        </p:nvSpPr>
        <p:spPr>
          <a:xfrm>
            <a:off x="7407389" y="0"/>
            <a:ext cx="1721633" cy="512368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 algn="ctr"/>
            <a:r>
              <a:rPr lang="zh-CN" altLang="en-US" dirty="0"/>
              <a:t>排量和脉动</a:t>
            </a:r>
            <a:endParaRPr lang="en-US" altLang="zh-CN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6E8717-A253-44B5-A1D3-8485462642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0927" y="1039991"/>
            <a:ext cx="40576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2766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6444208" y="0"/>
            <a:ext cx="2699792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单作用叶片泵特点</a:t>
            </a:r>
            <a:endParaRPr lang="en-US" altLang="zh-CN" dirty="0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6ACE2AF0-1BD5-41D3-BD57-81BAB5570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87425"/>
            <a:ext cx="8642350" cy="26232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通过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改变偏心距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调节排量，偏心反向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时，吸油、压油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方向相反。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压油侧叶片底部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与压油腔连通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，吸油侧仅依靠离心力，保证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叶片顶紧定子内表面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单作用叶片泵转子受到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不平衡径向液压作用力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endParaRPr lang="zh-CN" altLang="de-DE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E513F7-3EF3-4037-AC98-45F7C35C9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030" y="3284984"/>
            <a:ext cx="3605939" cy="324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9042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5867400" y="0"/>
            <a:ext cx="327660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双作用叶片泵工作原理</a:t>
            </a:r>
            <a:endParaRPr lang="en-US" altLang="zh-CN" dirty="0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EA0DFF05-F8EC-4B67-B11C-9BFF0A138C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47738"/>
            <a:ext cx="8642350" cy="206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又称平衡式叶片泵 </a:t>
            </a:r>
            <a:endParaRPr lang="en-US" altLang="zh-CN" sz="20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定子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内表面近似椭圆，转子和定子同心，有两个吸油区和两个压油区对称布置。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转子每转一周，完成两次吸油和压油。</a:t>
            </a:r>
            <a:endParaRPr lang="zh-CN" altLang="de-DE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42416761-60E7-441A-9480-79A39676E658}"/>
              </a:ext>
            </a:extLst>
          </p:cNvPr>
          <p:cNvGrpSpPr/>
          <p:nvPr/>
        </p:nvGrpSpPr>
        <p:grpSpPr>
          <a:xfrm>
            <a:off x="323528" y="3141158"/>
            <a:ext cx="4837516" cy="3456194"/>
            <a:chOff x="467544" y="2981837"/>
            <a:chExt cx="4837516" cy="3456194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2A49B5A6-2A7D-494A-BECF-B53BC68D10B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2981837"/>
              <a:ext cx="4752783" cy="3456194"/>
            </a:xfrm>
            <a:prstGeom prst="rect">
              <a:avLst/>
            </a:prstGeom>
          </p:spPr>
        </p:pic>
        <p:sp>
          <p:nvSpPr>
            <p:cNvPr id="18" name="TextBox 29">
              <a:extLst>
                <a:ext uri="{FF2B5EF4-FFF2-40B4-BE49-F238E27FC236}">
                  <a16:creationId xmlns:a16="http://schemas.microsoft.com/office/drawing/2014/main" id="{20C65890-064B-43EB-8A11-4758706D67A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544" y="3789040"/>
              <a:ext cx="661052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转子</a:t>
              </a:r>
            </a:p>
          </p:txBody>
        </p:sp>
        <p:sp>
          <p:nvSpPr>
            <p:cNvPr id="19" name="TextBox 29">
              <a:extLst>
                <a:ext uri="{FF2B5EF4-FFF2-40B4-BE49-F238E27FC236}">
                  <a16:creationId xmlns:a16="http://schemas.microsoft.com/office/drawing/2014/main" id="{EA1E9475-837B-4B2A-98B6-556C3B9CFC9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7544" y="5373216"/>
              <a:ext cx="661052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定子</a:t>
              </a:r>
            </a:p>
          </p:txBody>
        </p:sp>
        <p:sp>
          <p:nvSpPr>
            <p:cNvPr id="22" name="TextBox 29">
              <a:extLst>
                <a:ext uri="{FF2B5EF4-FFF2-40B4-BE49-F238E27FC236}">
                  <a16:creationId xmlns:a16="http://schemas.microsoft.com/office/drawing/2014/main" id="{85B75873-2FB5-476B-90D3-5520EE385ED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644008" y="3814401"/>
              <a:ext cx="661052" cy="33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叶片</a:t>
              </a:r>
            </a:p>
          </p:txBody>
        </p:sp>
        <p:sp>
          <p:nvSpPr>
            <p:cNvPr id="23" name="TextBox 29">
              <a:extLst>
                <a:ext uri="{FF2B5EF4-FFF2-40B4-BE49-F238E27FC236}">
                  <a16:creationId xmlns:a16="http://schemas.microsoft.com/office/drawing/2014/main" id="{D5FB62B4-07EC-408F-BACB-4909B6CE5C6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721755" y="3049100"/>
              <a:ext cx="850245" cy="3385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压油区</a:t>
              </a:r>
            </a:p>
          </p:txBody>
        </p:sp>
        <p:sp>
          <p:nvSpPr>
            <p:cNvPr id="24" name="TextBox 29">
              <a:extLst>
                <a:ext uri="{FF2B5EF4-FFF2-40B4-BE49-F238E27FC236}">
                  <a16:creationId xmlns:a16="http://schemas.microsoft.com/office/drawing/2014/main" id="{0EC79C71-3C63-4C4C-9F23-468C47F5024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244404" y="3049100"/>
              <a:ext cx="850245" cy="3385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吸油区</a:t>
              </a:r>
            </a:p>
          </p:txBody>
        </p:sp>
        <p:sp>
          <p:nvSpPr>
            <p:cNvPr id="25" name="TextBox 29">
              <a:extLst>
                <a:ext uri="{FF2B5EF4-FFF2-40B4-BE49-F238E27FC236}">
                  <a16:creationId xmlns:a16="http://schemas.microsoft.com/office/drawing/2014/main" id="{9A85ABD3-BCDB-4727-B02B-9C9774AE81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11727" y="6061305"/>
              <a:ext cx="850245" cy="3385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压油区</a:t>
              </a:r>
            </a:p>
          </p:txBody>
        </p: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F939FF72-39E4-4196-AE1E-74F06A794134}"/>
                </a:ext>
              </a:extLst>
            </p:cNvPr>
            <p:cNvCxnSpPr/>
            <p:nvPr/>
          </p:nvCxnSpPr>
          <p:spPr>
            <a:xfrm flipV="1">
              <a:off x="1619672" y="5301208"/>
              <a:ext cx="576064" cy="7200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:a16="http://schemas.microsoft.com/office/drawing/2014/main" id="{3E71EE9B-E377-47F6-8837-6617904218D2}"/>
                </a:ext>
              </a:extLst>
            </p:cNvPr>
            <p:cNvCxnSpPr/>
            <p:nvPr/>
          </p:nvCxnSpPr>
          <p:spPr>
            <a:xfrm flipV="1">
              <a:off x="3275856" y="3407514"/>
              <a:ext cx="576064" cy="72008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9">
              <a:extLst>
                <a:ext uri="{FF2B5EF4-FFF2-40B4-BE49-F238E27FC236}">
                  <a16:creationId xmlns:a16="http://schemas.microsoft.com/office/drawing/2014/main" id="{92D3B966-F307-4A7C-A6D4-B5FA8A9305A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851920" y="6086923"/>
              <a:ext cx="850245" cy="338554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吸油区</a:t>
              </a:r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82F87DA0-F304-4B5A-A47F-34BB970A886B}"/>
                </a:ext>
              </a:extLst>
            </p:cNvPr>
            <p:cNvCxnSpPr>
              <a:cxnSpLocks/>
              <a:endCxn id="29" idx="1"/>
            </p:cNvCxnSpPr>
            <p:nvPr/>
          </p:nvCxnSpPr>
          <p:spPr>
            <a:xfrm>
              <a:off x="3258790" y="5386025"/>
              <a:ext cx="593130" cy="8701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03897FFB-A17D-4D1A-9C66-94ABBA941A16}"/>
                </a:ext>
              </a:extLst>
            </p:cNvPr>
            <p:cNvCxnSpPr>
              <a:cxnSpLocks/>
            </p:cNvCxnSpPr>
            <p:nvPr/>
          </p:nvCxnSpPr>
          <p:spPr>
            <a:xfrm>
              <a:off x="1907449" y="3407514"/>
              <a:ext cx="576319" cy="74544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AD3CE4FA-CB33-4E9E-8567-8149E6FF45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0072" y="2920548"/>
            <a:ext cx="3839017" cy="3448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8811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FA8A9E0-7E9E-59AE-15C1-D6E61C7F68E7}"/>
              </a:ext>
            </a:extLst>
          </p:cNvPr>
          <p:cNvSpPr txBox="1">
            <a:spLocks/>
          </p:cNvSpPr>
          <p:nvPr/>
        </p:nvSpPr>
        <p:spPr>
          <a:xfrm>
            <a:off x="7407389" y="0"/>
            <a:ext cx="1721633" cy="512368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 algn="ctr"/>
            <a:r>
              <a:rPr lang="zh-CN" altLang="en-US" dirty="0"/>
              <a:t>排量和脉动</a:t>
            </a:r>
            <a:endParaRPr lang="en-US" altLang="zh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对象 4">
                <a:extLst>
                  <a:ext uri="{FF2B5EF4-FFF2-40B4-BE49-F238E27FC236}">
                    <a16:creationId xmlns:a16="http://schemas.microsoft.com/office/drawing/2014/main" id="{10DDC170-8FF6-28C3-FAE4-EE343660330D}"/>
                  </a:ext>
                </a:extLst>
              </p:cNvPr>
              <p:cNvSpPr txBox="1"/>
              <p:nvPr/>
            </p:nvSpPr>
            <p:spPr bwMode="auto">
              <a:xfrm>
                <a:off x="466139" y="1490467"/>
                <a:ext cx="4753223" cy="838200"/>
              </a:xfrm>
              <a:prstGeom prst="rect">
                <a:avLst/>
              </a:prstGeom>
              <a:solidFill>
                <a:schemeClr val="bg1"/>
              </a:solid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>
                <a:norm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sz="2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𝜋</m:t>
                      </m:r>
                      <m:d>
                        <m:d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sz="240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4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</m:num>
                        <m:den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altLang="zh-CN" sz="2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den>
                      </m:f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𝑠𝑧</m:t>
                      </m:r>
                      <m:r>
                        <a:rPr lang="en-US" altLang="zh-CN" sz="2400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对象 4">
                <a:extLst>
                  <a:ext uri="{FF2B5EF4-FFF2-40B4-BE49-F238E27FC236}">
                    <a16:creationId xmlns:a16="http://schemas.microsoft.com/office/drawing/2014/main" id="{10DDC170-8FF6-28C3-FAE4-EE34366033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66139" y="1490467"/>
                <a:ext cx="4753223" cy="8382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 w="9525">
                <a:solidFill>
                  <a:schemeClr val="bg1"/>
                </a:solidFill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组合 3">
            <a:extLst>
              <a:ext uri="{FF2B5EF4-FFF2-40B4-BE49-F238E27FC236}">
                <a16:creationId xmlns:a16="http://schemas.microsoft.com/office/drawing/2014/main" id="{DA2ADB25-01EA-47C0-B080-C86A5CABB47D}"/>
              </a:ext>
            </a:extLst>
          </p:cNvPr>
          <p:cNvGrpSpPr/>
          <p:nvPr/>
        </p:nvGrpSpPr>
        <p:grpSpPr>
          <a:xfrm>
            <a:off x="826056" y="2362572"/>
            <a:ext cx="3745944" cy="2132856"/>
            <a:chOff x="1647598" y="4581128"/>
            <a:chExt cx="3745944" cy="213285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A0227BE-03C0-4127-10E5-16C8110C2C15}"/>
                    </a:ext>
                  </a:extLst>
                </p:cNvPr>
                <p:cNvSpPr txBox="1"/>
                <p:nvPr/>
              </p:nvSpPr>
              <p:spPr>
                <a:xfrm>
                  <a:off x="1647598" y="4627295"/>
                  <a:ext cx="525785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>
                    <a:defRPr sz="2000" b="0" i="1">
                      <a:latin typeface="Cambria Math" panose="02040503050406030204" pitchFamily="18" charset="0"/>
                      <a:ea typeface="微软雅黑" panose="020B0503020204020204" pitchFamily="34" charset="-122"/>
                    </a:defRPr>
                  </a:lvl1pPr>
                </a:lstStyle>
                <a:p>
                  <a14:m>
                    <m:oMath xmlns:m="http://schemas.openxmlformats.org/officeDocument/2006/math">
                      <m:r>
                        <a:rPr lang="zh-CN" altLang="en-US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、</m:t>
                      </m:r>
                    </m:oMath>
                  </a14:m>
                  <a:r>
                    <a:rPr lang="en-US" altLang="zh-CN" dirty="0"/>
                    <a:t>r</a:t>
                  </a:r>
                  <a:endParaRPr lang="zh-CN" altLang="en-US" dirty="0"/>
                </a:p>
              </p:txBody>
            </p:sp>
          </mc:Choice>
          <mc:Fallback xmlns="">
            <p:sp>
              <p:nvSpPr>
                <p:cNvPr id="14" name="文本框 13">
                  <a:extLst>
                    <a:ext uri="{FF2B5EF4-FFF2-40B4-BE49-F238E27FC236}">
                      <a16:creationId xmlns:a16="http://schemas.microsoft.com/office/drawing/2014/main" id="{8A0227BE-03C0-4127-10E5-16C8110C2C1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7598" y="4627295"/>
                  <a:ext cx="525785" cy="307777"/>
                </a:xfrm>
                <a:prstGeom prst="rect">
                  <a:avLst/>
                </a:prstGeom>
                <a:blipFill>
                  <a:blip r:embed="rId4"/>
                  <a:stretch>
                    <a:fillRect l="-17442" t="-25490" r="-27907" b="-4902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5" name="矩形 18">
              <a:extLst>
                <a:ext uri="{FF2B5EF4-FFF2-40B4-BE49-F238E27FC236}">
                  <a16:creationId xmlns:a16="http://schemas.microsoft.com/office/drawing/2014/main" id="{E815B728-444E-A1D6-419A-73AA3DD477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913" y="4581128"/>
              <a:ext cx="3047629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定子内圆长、短半径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887A55D-DD06-B680-824F-09FBFC220BC3}"/>
                    </a:ext>
                  </a:extLst>
                </p:cNvPr>
                <p:cNvSpPr txBox="1"/>
                <p:nvPr/>
              </p:nvSpPr>
              <p:spPr>
                <a:xfrm>
                  <a:off x="1647598" y="5019825"/>
                  <a:ext cx="192360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sz="20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z</m:t>
                        </m:r>
                      </m:oMath>
                    </m:oMathPara>
                  </a14:m>
                  <a:endParaRPr lang="en-US" altLang="zh-CN" sz="2000" b="0" i="1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16" name="文本框 15">
                  <a:extLst>
                    <a:ext uri="{FF2B5EF4-FFF2-40B4-BE49-F238E27FC236}">
                      <a16:creationId xmlns:a16="http://schemas.microsoft.com/office/drawing/2014/main" id="{F887A55D-DD06-B680-824F-09FBFC220B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7598" y="5019825"/>
                  <a:ext cx="192360" cy="307777"/>
                </a:xfrm>
                <a:prstGeom prst="rect">
                  <a:avLst/>
                </a:prstGeom>
                <a:blipFill>
                  <a:blip r:embed="rId5"/>
                  <a:stretch>
                    <a:fillRect l="-16129" r="-1290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7" name="矩形 18">
              <a:extLst>
                <a:ext uri="{FF2B5EF4-FFF2-40B4-BE49-F238E27FC236}">
                  <a16:creationId xmlns:a16="http://schemas.microsoft.com/office/drawing/2014/main" id="{F03B3EFD-D666-E4F6-AB47-617E230B1F1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45913" y="5016500"/>
              <a:ext cx="1508746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叶片数</a:t>
              </a: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8B46FC87-A46F-4250-CC23-BE9FE4E276AA}"/>
                </a:ext>
              </a:extLst>
            </p:cNvPr>
            <p:cNvSpPr txBox="1"/>
            <p:nvPr/>
          </p:nvSpPr>
          <p:spPr>
            <a:xfrm>
              <a:off x="1647598" y="5451873"/>
              <a:ext cx="141064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0" i="1">
                  <a:latin typeface="Cambria Math" panose="02040503050406030204" pitchFamily="18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/>
                <a:t>b</a:t>
              </a:r>
              <a:endParaRPr lang="zh-CN" altLang="en-US" dirty="0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DAD68AEE-10E1-2962-BBE5-576DAE5FF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232" y="5441202"/>
              <a:ext cx="17652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转子宽度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9EF99056-E24C-06FF-491B-DC25F2E0486B}"/>
                </a:ext>
              </a:extLst>
            </p:cNvPr>
            <p:cNvSpPr txBox="1"/>
            <p:nvPr/>
          </p:nvSpPr>
          <p:spPr>
            <a:xfrm>
              <a:off x="1647598" y="5851983"/>
              <a:ext cx="110608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zh-CN"/>
              </a:defPPr>
              <a:lvl1pPr>
                <a:defRPr sz="2000" b="0" i="1">
                  <a:latin typeface="Cambria Math" panose="02040503050406030204" pitchFamily="18" charset="0"/>
                  <a:ea typeface="微软雅黑" panose="020B0503020204020204" pitchFamily="34" charset="-122"/>
                </a:defRPr>
              </a:lvl1pPr>
            </a:lstStyle>
            <a:p>
              <a:r>
                <a:rPr lang="en-US" altLang="zh-CN" dirty="0"/>
                <a:t>s</a:t>
              </a:r>
              <a:endParaRPr lang="zh-CN" altLang="en-US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CA516AB4-F5C1-829D-F40D-9C734A50C3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232" y="5841312"/>
              <a:ext cx="17652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叶片厚度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627EFC3-4521-AD6C-978B-8B2360A6EEBA}"/>
                    </a:ext>
                  </a:extLst>
                </p:cNvPr>
                <p:cNvSpPr txBox="1"/>
                <p:nvPr/>
              </p:nvSpPr>
              <p:spPr>
                <a:xfrm>
                  <a:off x="1647598" y="6324545"/>
                  <a:ext cx="207877" cy="3077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zh-CN"/>
                  </a:defPPr>
                  <a:lvl1pPr>
                    <a:defRPr sz="2000" b="0" i="1">
                      <a:latin typeface="Cambria Math" panose="02040503050406030204" pitchFamily="18" charset="0"/>
                      <a:ea typeface="微软雅黑" panose="020B0503020204020204" pitchFamily="34" charset="-122"/>
                    </a:defRPr>
                  </a:lvl1pPr>
                </a:lstStyle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5627EFC3-4521-AD6C-978B-8B2360A6EE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47598" y="6324545"/>
                  <a:ext cx="207877" cy="307777"/>
                </a:xfrm>
                <a:prstGeom prst="rect">
                  <a:avLst/>
                </a:prstGeom>
                <a:blipFill>
                  <a:blip r:embed="rId6"/>
                  <a:stretch>
                    <a:fillRect l="-29412" r="-29412" b="-12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8DAE74C3-E2DE-FF12-8E2B-9378746E7A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6232" y="6313874"/>
              <a:ext cx="176522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spcBef>
                  <a:spcPct val="20000"/>
                </a:spcBef>
                <a:buChar char="•"/>
                <a:defRPr sz="32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叶片倾角</a:t>
              </a:r>
            </a:p>
          </p:txBody>
        </p:sp>
      </p:grpSp>
      <p:sp>
        <p:nvSpPr>
          <p:cNvPr id="24" name="Text Box 9">
            <a:extLst>
              <a:ext uri="{FF2B5EF4-FFF2-40B4-BE49-F238E27FC236}">
                <a16:creationId xmlns:a16="http://schemas.microsoft.com/office/drawing/2014/main" id="{E51699CD-813A-4812-B644-DF7D1FF27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44563"/>
            <a:ext cx="4032250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排量为：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q"/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01351A63-DEB4-4997-A533-43B6CCA5C6F3}"/>
              </a:ext>
            </a:extLst>
          </p:cNvPr>
          <p:cNvGrpSpPr/>
          <p:nvPr/>
        </p:nvGrpSpPr>
        <p:grpSpPr>
          <a:xfrm>
            <a:off x="5257934" y="1133895"/>
            <a:ext cx="3633168" cy="3921836"/>
            <a:chOff x="4783832" y="1954749"/>
            <a:chExt cx="3633168" cy="3921836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9B2A9402-FDA0-4E36-826D-6930C56B78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783832" y="2420391"/>
              <a:ext cx="3633168" cy="3456194"/>
            </a:xfrm>
            <a:prstGeom prst="rect">
              <a:avLst/>
            </a:prstGeom>
          </p:spPr>
        </p:pic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BB4953A3-0A4F-42D7-BEFA-3089A21A9D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71043" y="2177799"/>
              <a:ext cx="1323061" cy="1706878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23A1904E-BEC0-4C18-8DC8-4C65E6A1BD4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393899" y="2060848"/>
              <a:ext cx="1104158" cy="2361216"/>
            </a:xfrm>
            <a:prstGeom prst="line">
              <a:avLst/>
            </a:prstGeom>
            <a:ln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2601A002-7674-49DF-B772-B5CC4D2D658E}"/>
                </a:ext>
              </a:extLst>
            </p:cNvPr>
            <p:cNvSpPr/>
            <p:nvPr/>
          </p:nvSpPr>
          <p:spPr>
            <a:xfrm>
              <a:off x="6876256" y="3284022"/>
              <a:ext cx="72008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C2B11847-E0F4-487E-AEF7-28D9CD539A00}"/>
                    </a:ext>
                  </a:extLst>
                </p:cNvPr>
                <p:cNvSpPr/>
                <p:nvPr/>
              </p:nvSpPr>
              <p:spPr>
                <a:xfrm>
                  <a:off x="7461575" y="1954749"/>
                  <a:ext cx="369011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θ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C2B11847-E0F4-487E-AEF7-28D9CD539A0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61575" y="1954749"/>
                  <a:ext cx="36901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5" name="弧形 34">
              <a:extLst>
                <a:ext uri="{FF2B5EF4-FFF2-40B4-BE49-F238E27FC236}">
                  <a16:creationId xmlns:a16="http://schemas.microsoft.com/office/drawing/2014/main" id="{145592A9-B48B-43CB-802C-7E7131C931BC}"/>
                </a:ext>
              </a:extLst>
            </p:cNvPr>
            <p:cNvSpPr/>
            <p:nvPr/>
          </p:nvSpPr>
          <p:spPr>
            <a:xfrm>
              <a:off x="7058461" y="2276872"/>
              <a:ext cx="576064" cy="432048"/>
            </a:xfrm>
            <a:prstGeom prst="arc">
              <a:avLst>
                <a:gd name="adj1" fmla="val 17076712"/>
                <a:gd name="adj2" fmla="val 20576332"/>
              </a:avLst>
            </a:prstGeom>
            <a:ln>
              <a:solidFill>
                <a:schemeClr val="tx1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3C630F8A-A79D-468D-BCDC-D350DBD88D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0273" y="4862301"/>
              <a:ext cx="144015" cy="169707"/>
            </a:xfrm>
            <a:prstGeom prst="line">
              <a:avLst/>
            </a:prstGeom>
            <a:ln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>
              <a:extLst>
                <a:ext uri="{FF2B5EF4-FFF2-40B4-BE49-F238E27FC236}">
                  <a16:creationId xmlns:a16="http://schemas.microsoft.com/office/drawing/2014/main" id="{60BD6CF8-47AC-4F5C-88A3-81B0CBD99A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4485" y="4565583"/>
              <a:ext cx="144015" cy="169707"/>
            </a:xfrm>
            <a:prstGeom prst="line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63924D71-3628-45C5-BD19-531F8D5B82A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164288" y="4729254"/>
              <a:ext cx="110198" cy="1330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63CACDE1-BB5E-46FD-8400-B656485A09B0}"/>
                    </a:ext>
                  </a:extLst>
                </p:cNvPr>
                <p:cNvSpPr/>
                <p:nvPr/>
              </p:nvSpPr>
              <p:spPr>
                <a:xfrm>
                  <a:off x="6739195" y="4629480"/>
                  <a:ext cx="341760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CN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s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矩形 47">
                  <a:extLst>
                    <a:ext uri="{FF2B5EF4-FFF2-40B4-BE49-F238E27FC236}">
                      <a16:creationId xmlns:a16="http://schemas.microsoft.com/office/drawing/2014/main" id="{63CACDE1-BB5E-46FD-8400-B656485A09B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195" y="4629480"/>
                  <a:ext cx="341760" cy="369332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1" name="Text Box 9">
            <a:extLst>
              <a:ext uri="{FF2B5EF4-FFF2-40B4-BE49-F238E27FC236}">
                <a16:creationId xmlns:a16="http://schemas.microsoft.com/office/drawing/2014/main" id="{101CBDCB-8BDD-4550-B7A0-95F0979EBA0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4" y="4928690"/>
            <a:ext cx="6193383" cy="16076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流量脉动：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ct val="3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脉动率比其他泵小得多，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叶片为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的倍数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时最小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  <a:spcBef>
                <a:spcPct val="30000"/>
              </a:spcBef>
            </a:pP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定子曲线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影响泵的流量均匀性、噪声、磨损等</a:t>
            </a: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40374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 Box 9">
            <a:extLst>
              <a:ext uri="{FF2B5EF4-FFF2-40B4-BE49-F238E27FC236}">
                <a16:creationId xmlns:a16="http://schemas.microsoft.com/office/drawing/2014/main" id="{E51699CD-813A-4812-B644-DF7D1FF27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4" y="944563"/>
            <a:ext cx="5401296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保证叶片顶紧定子内表面，又要减少磨损</a:t>
            </a:r>
          </a:p>
          <a:p>
            <a:pPr>
              <a:spcBef>
                <a:spcPct val="30000"/>
              </a:spcBef>
              <a:buFont typeface="Wingdings" panose="05000000000000000000" pitchFamily="2" charset="2"/>
              <a:buChar char="q"/>
            </a:pP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Content Placeholder 2">
            <a:extLst>
              <a:ext uri="{FF2B5EF4-FFF2-40B4-BE49-F238E27FC236}">
                <a16:creationId xmlns:a16="http://schemas.microsoft.com/office/drawing/2014/main" id="{E97EC936-9766-49F3-A4FD-F996914CCC83}"/>
              </a:ext>
            </a:extLst>
          </p:cNvPr>
          <p:cNvSpPr txBox="1">
            <a:spLocks/>
          </p:cNvSpPr>
          <p:nvPr/>
        </p:nvSpPr>
        <p:spPr>
          <a:xfrm>
            <a:off x="6732240" y="0"/>
            <a:ext cx="2396782" cy="512368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b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 algn="ctr"/>
            <a:r>
              <a:rPr lang="zh-CN" altLang="en-US" dirty="0"/>
              <a:t>提高压力的措施</a:t>
            </a:r>
            <a:endParaRPr lang="en-US" altLang="zh-CN" dirty="0"/>
          </a:p>
        </p:txBody>
      </p:sp>
      <p:pic>
        <p:nvPicPr>
          <p:cNvPr id="53" name="图片 52">
            <a:extLst>
              <a:ext uri="{FF2B5EF4-FFF2-40B4-BE49-F238E27FC236}">
                <a16:creationId xmlns:a16="http://schemas.microsoft.com/office/drawing/2014/main" id="{B461836D-8EF9-49FB-80C0-88BEBAA1A2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0944" y="1331422"/>
            <a:ext cx="6082112" cy="5520476"/>
          </a:xfrm>
          <a:prstGeom prst="rect">
            <a:avLst/>
          </a:prstGeom>
        </p:spPr>
      </p:pic>
      <p:sp>
        <p:nvSpPr>
          <p:cNvPr id="54" name="TextBox 29">
            <a:extLst>
              <a:ext uri="{FF2B5EF4-FFF2-40B4-BE49-F238E27FC236}">
                <a16:creationId xmlns:a16="http://schemas.microsoft.com/office/drawing/2014/main" id="{F5D9E840-662F-466E-BE33-3B557DB0DF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4180" y="3392641"/>
            <a:ext cx="1421772" cy="6463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b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子母叶片</a:t>
            </a:r>
          </a:p>
        </p:txBody>
      </p:sp>
      <p:sp>
        <p:nvSpPr>
          <p:cNvPr id="56" name="TextBox 29">
            <a:extLst>
              <a:ext uri="{FF2B5EF4-FFF2-40B4-BE49-F238E27FC236}">
                <a16:creationId xmlns:a16="http://schemas.microsoft.com/office/drawing/2014/main" id="{6BD97372-6FCA-4581-AEB9-14C893D7E7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84540" y="3641749"/>
            <a:ext cx="14217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阶梯叶片</a:t>
            </a:r>
          </a:p>
        </p:txBody>
      </p:sp>
      <p:sp>
        <p:nvSpPr>
          <p:cNvPr id="57" name="TextBox 29">
            <a:extLst>
              <a:ext uri="{FF2B5EF4-FFF2-40B4-BE49-F238E27FC236}">
                <a16:creationId xmlns:a16="http://schemas.microsoft.com/office/drawing/2014/main" id="{4B1B0473-7E01-439A-9460-A536DFAC47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43808" y="6381328"/>
            <a:ext cx="14217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柱销叶片</a:t>
            </a:r>
          </a:p>
        </p:txBody>
      </p:sp>
      <p:sp>
        <p:nvSpPr>
          <p:cNvPr id="58" name="TextBox 29">
            <a:extLst>
              <a:ext uri="{FF2B5EF4-FFF2-40B4-BE49-F238E27FC236}">
                <a16:creationId xmlns:a16="http://schemas.microsoft.com/office/drawing/2014/main" id="{60EE7FAC-1902-4CB2-A918-7ECDF7280E2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8144" y="6424185"/>
            <a:ext cx="1421772" cy="369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双叶片</a:t>
            </a:r>
          </a:p>
        </p:txBody>
      </p:sp>
    </p:spTree>
    <p:extLst>
      <p:ext uri="{BB962C8B-B14F-4D97-AF65-F5344CB8AC3E}">
        <p14:creationId xmlns:p14="http://schemas.microsoft.com/office/powerpoint/2010/main" val="285175366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6516216" y="0"/>
            <a:ext cx="262778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限压式变量叶片泵</a:t>
            </a:r>
            <a:endParaRPr lang="en-US" altLang="zh-CN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31A09F2F-E358-48A5-860C-3B581E633D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44563"/>
            <a:ext cx="8642350" cy="1515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输出流量随工作压力变化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压力低于限定压力时，泵的输出流量最大；压力高于限定压力时，泵的输出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流量随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压力增加而</a:t>
            </a:r>
            <a:r>
              <a:rPr lang="zh-CN" altLang="en-US"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9260F40-1B7A-4BE4-AF7D-B8E61F871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07" y="3370762"/>
            <a:ext cx="4161177" cy="2840680"/>
          </a:xfrm>
          <a:prstGeom prst="rect">
            <a:avLst/>
          </a:prstGeom>
        </p:spPr>
      </p:pic>
      <p:pic>
        <p:nvPicPr>
          <p:cNvPr id="9" name="Picture 9" descr="210">
            <a:extLst>
              <a:ext uri="{FF2B5EF4-FFF2-40B4-BE49-F238E27FC236}">
                <a16:creationId xmlns:a16="http://schemas.microsoft.com/office/drawing/2014/main" id="{302B8E2E-A7B7-40C0-B1EC-8E1C78E9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9523" y="3468045"/>
            <a:ext cx="4604152" cy="28406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" name="Group 19">
            <a:extLst>
              <a:ext uri="{FF2B5EF4-FFF2-40B4-BE49-F238E27FC236}">
                <a16:creationId xmlns:a16="http://schemas.microsoft.com/office/drawing/2014/main" id="{719787AA-5655-4C96-B343-C4F1273381BF}"/>
              </a:ext>
            </a:extLst>
          </p:cNvPr>
          <p:cNvGrpSpPr>
            <a:grpSpLocks/>
          </p:cNvGrpSpPr>
          <p:nvPr/>
        </p:nvGrpSpPr>
        <p:grpSpPr bwMode="auto">
          <a:xfrm>
            <a:off x="5004367" y="3903417"/>
            <a:ext cx="1295181" cy="1371119"/>
            <a:chOff x="831" y="864"/>
            <a:chExt cx="921" cy="975"/>
          </a:xfrm>
          <a:solidFill>
            <a:schemeClr val="bg1"/>
          </a:solidFill>
        </p:grpSpPr>
        <p:sp>
          <p:nvSpPr>
            <p:cNvPr id="11" name="Text Box 12">
              <a:extLst>
                <a:ext uri="{FF2B5EF4-FFF2-40B4-BE49-F238E27FC236}">
                  <a16:creationId xmlns:a16="http://schemas.microsoft.com/office/drawing/2014/main" id="{FA2228BF-89F0-4CD9-8852-3B24EE88FC0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31" y="1248"/>
              <a:ext cx="921" cy="591"/>
            </a:xfrm>
            <a:prstGeom prst="rect">
              <a:avLst/>
            </a:prstGeom>
            <a:grpFill/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压力低于限定压力，最大流量输出</a:t>
              </a:r>
            </a:p>
          </p:txBody>
        </p:sp>
        <p:sp>
          <p:nvSpPr>
            <p:cNvPr id="12" name="Line 16">
              <a:extLst>
                <a:ext uri="{FF2B5EF4-FFF2-40B4-BE49-F238E27FC236}">
                  <a16:creationId xmlns:a16="http://schemas.microsoft.com/office/drawing/2014/main" id="{46BC72D6-15FE-4A93-AE43-DB6022E7B1A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008" y="864"/>
              <a:ext cx="624" cy="384"/>
            </a:xfrm>
            <a:prstGeom prst="line">
              <a:avLst/>
            </a:prstGeom>
            <a:grp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med"/>
            </a:ln>
          </p:spPr>
          <p:txBody>
            <a:bodyPr/>
            <a:lstStyle/>
            <a:p>
              <a:endParaRPr lang="zh-CN" altLang="en-US" sz="1600" b="1"/>
            </a:p>
          </p:txBody>
        </p:sp>
      </p:grpSp>
      <p:sp>
        <p:nvSpPr>
          <p:cNvPr id="13" name="Text Box 8">
            <a:extLst>
              <a:ext uri="{FF2B5EF4-FFF2-40B4-BE49-F238E27FC236}">
                <a16:creationId xmlns:a16="http://schemas.microsoft.com/office/drawing/2014/main" id="{D0925C19-1E99-4103-8E0A-ED0681225E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67612" y="3068960"/>
            <a:ext cx="1325563" cy="830997"/>
          </a:xfrm>
          <a:prstGeom prst="rect">
            <a:avLst/>
          </a:prstGeom>
          <a:solidFill>
            <a:schemeClr val="bg1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压力大于限定压力，流量快速减小</a:t>
            </a:r>
          </a:p>
        </p:txBody>
      </p:sp>
      <p:sp>
        <p:nvSpPr>
          <p:cNvPr id="14" name="Line 13">
            <a:extLst>
              <a:ext uri="{FF2B5EF4-FFF2-40B4-BE49-F238E27FC236}">
                <a16:creationId xmlns:a16="http://schemas.microsoft.com/office/drawing/2014/main" id="{99ED3956-CA71-4B17-9A33-2D05103ABEA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675562" y="3992885"/>
            <a:ext cx="792038" cy="859582"/>
          </a:xfrm>
          <a:prstGeom prst="line">
            <a:avLst/>
          </a:prstGeom>
          <a:noFill/>
          <a:ln w="9525">
            <a:solidFill>
              <a:schemeClr val="tx1"/>
            </a:solidFill>
            <a:prstDash val="lgDash"/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6144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64946E6-8611-E10A-0950-B1A3E83D80B0}"/>
              </a:ext>
            </a:extLst>
          </p:cNvPr>
          <p:cNvSpPr txBox="1">
            <a:spLocks/>
          </p:cNvSpPr>
          <p:nvPr/>
        </p:nvSpPr>
        <p:spPr>
          <a:xfrm>
            <a:off x="5220072" y="0"/>
            <a:ext cx="3885828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限压式变量叶片泵工作原理</a:t>
            </a:r>
            <a:endParaRPr lang="en-US" altLang="zh-CN" dirty="0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0CB7ED38-B149-4EC2-A614-13B84740A4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44563"/>
            <a:ext cx="8642350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工作原理：定子左右滑动改变定子和转子偏心距</a:t>
            </a:r>
            <a:r>
              <a:rPr lang="en-US" altLang="zh-CN" dirty="0"/>
              <a:t>e</a:t>
            </a:r>
            <a:r>
              <a:rPr lang="zh-CN" altLang="en-US" dirty="0"/>
              <a:t>，从而改变排量。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58EDC836-C51D-45E5-83B9-175CD339A5D7}"/>
              </a:ext>
            </a:extLst>
          </p:cNvPr>
          <p:cNvGrpSpPr/>
          <p:nvPr/>
        </p:nvGrpSpPr>
        <p:grpSpPr>
          <a:xfrm>
            <a:off x="28972" y="2852936"/>
            <a:ext cx="5412881" cy="3434226"/>
            <a:chOff x="0" y="2514223"/>
            <a:chExt cx="6620739" cy="4200556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F85D3BCE-591A-A814-293F-E56D0A66C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544" y="2514223"/>
              <a:ext cx="6153195" cy="4200556"/>
            </a:xfrm>
            <a:prstGeom prst="rect">
              <a:avLst/>
            </a:prstGeom>
          </p:spPr>
        </p:pic>
        <p:sp>
          <p:nvSpPr>
            <p:cNvPr id="6" name="TextBox 29">
              <a:extLst>
                <a:ext uri="{FF2B5EF4-FFF2-40B4-BE49-F238E27FC236}">
                  <a16:creationId xmlns:a16="http://schemas.microsoft.com/office/drawing/2014/main" id="{152AA19F-84C1-49DF-99B8-019AC6756EB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0" y="3274951"/>
              <a:ext cx="1370831" cy="6599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弹簧预紧力调节螺钉</a:t>
              </a:r>
            </a:p>
          </p:txBody>
        </p:sp>
        <p:sp>
          <p:nvSpPr>
            <p:cNvPr id="7" name="TextBox 29">
              <a:extLst>
                <a:ext uri="{FF2B5EF4-FFF2-40B4-BE49-F238E27FC236}">
                  <a16:creationId xmlns:a16="http://schemas.microsoft.com/office/drawing/2014/main" id="{8D466BF4-821E-4EB5-AAD1-B63D801C89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36" y="2656493"/>
              <a:ext cx="1640251" cy="382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滑块滚针支承</a:t>
              </a:r>
            </a:p>
          </p:txBody>
        </p:sp>
        <p:sp>
          <p:nvSpPr>
            <p:cNvPr id="8" name="TextBox 29">
              <a:extLst>
                <a:ext uri="{FF2B5EF4-FFF2-40B4-BE49-F238E27FC236}">
                  <a16:creationId xmlns:a16="http://schemas.microsoft.com/office/drawing/2014/main" id="{E09AEAD1-048F-4B8A-9879-B9B410A5025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789" y="3647510"/>
              <a:ext cx="695626" cy="382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弹簧</a:t>
              </a:r>
            </a:p>
          </p:txBody>
        </p:sp>
        <p:sp>
          <p:nvSpPr>
            <p:cNvPr id="12" name="TextBox 29">
              <a:extLst>
                <a:ext uri="{FF2B5EF4-FFF2-40B4-BE49-F238E27FC236}">
                  <a16:creationId xmlns:a16="http://schemas.microsoft.com/office/drawing/2014/main" id="{32BCC221-CC08-4B32-814D-6F4000EE63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82602" y="3475495"/>
              <a:ext cx="228082" cy="382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5BF66DCB-CE30-42FD-B338-E37A69413D3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0231" y="3372369"/>
              <a:ext cx="695626" cy="382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定子</a:t>
              </a:r>
            </a:p>
          </p:txBody>
        </p:sp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E7B19619-C71A-4688-B7EE-746B27271D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418" y="5166658"/>
              <a:ext cx="695626" cy="382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转子</a:t>
              </a:r>
            </a:p>
          </p:txBody>
        </p:sp>
        <p:sp>
          <p:nvSpPr>
            <p:cNvPr id="15" name="TextBox 29">
              <a:extLst>
                <a:ext uri="{FF2B5EF4-FFF2-40B4-BE49-F238E27FC236}">
                  <a16:creationId xmlns:a16="http://schemas.microsoft.com/office/drawing/2014/main" id="{017A607E-FD9A-4C5E-88E0-97C23A99D7C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928" y="3456373"/>
              <a:ext cx="228082" cy="3820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42434989-3576-4E48-B544-8A3716AB53C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827" y="3520025"/>
              <a:ext cx="1236114" cy="38205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反馈柱塞</a:t>
              </a:r>
            </a:p>
          </p:txBody>
        </p: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325DB604-900A-42D3-9A54-6C253610AE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2040" y="5269666"/>
              <a:ext cx="1640252" cy="3764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流量调节螺钉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C3438DF-B90B-4D07-9859-33814349DE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407156" y="3281607"/>
            <a:ext cx="3569925" cy="254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972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FA0AE1-3114-4D54-B21D-2D39932E00DD}"/>
              </a:ext>
            </a:extLst>
          </p:cNvPr>
          <p:cNvSpPr txBox="1">
            <a:spLocks/>
          </p:cNvSpPr>
          <p:nvPr/>
        </p:nvSpPr>
        <p:spPr>
          <a:xfrm>
            <a:off x="8172400" y="0"/>
            <a:ext cx="96671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/>
              <a:t>作用</a:t>
            </a:r>
            <a:endParaRPr lang="en-US" altLang="zh-CN" dirty="0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7A7F3B60-08C4-4157-9D0D-5932A4D9AE05}"/>
              </a:ext>
            </a:extLst>
          </p:cNvPr>
          <p:cNvGrpSpPr/>
          <p:nvPr/>
        </p:nvGrpSpPr>
        <p:grpSpPr>
          <a:xfrm>
            <a:off x="251520" y="3423158"/>
            <a:ext cx="3554201" cy="2880000"/>
            <a:chOff x="2627784" y="3429000"/>
            <a:chExt cx="3554201" cy="290760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7F02C874-CE63-4BA6-A8C5-3CA3DA7666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7784" y="3429000"/>
              <a:ext cx="3554201" cy="2398772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5D4F6573-A835-4BF1-BADC-E78FFCE8EBA5}"/>
                </a:ext>
              </a:extLst>
            </p:cNvPr>
            <p:cNvSpPr txBox="1"/>
            <p:nvPr/>
          </p:nvSpPr>
          <p:spPr>
            <a:xfrm>
              <a:off x="3982670" y="5967270"/>
              <a:ext cx="890628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8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液压泵</a:t>
              </a:r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56D3655D-5929-4E81-B3FA-AEEA154F2F92}"/>
              </a:ext>
            </a:extLst>
          </p:cNvPr>
          <p:cNvSpPr txBox="1"/>
          <p:nvPr/>
        </p:nvSpPr>
        <p:spPr>
          <a:xfrm>
            <a:off x="6120753" y="5937332"/>
            <a:ext cx="111889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液压马达</a:t>
            </a:r>
            <a:endParaRPr lang="zh-CN" altLang="en-US"/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A625E39E-1769-4477-BA91-9159A7BC25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8967" y="3423158"/>
            <a:ext cx="3582466" cy="237600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5FC134D1-3E94-47BA-B461-5ED1329D6956}"/>
              </a:ext>
            </a:extLst>
          </p:cNvPr>
          <p:cNvSpPr txBox="1"/>
          <p:nvPr/>
        </p:nvSpPr>
        <p:spPr>
          <a:xfrm>
            <a:off x="1475656" y="3284984"/>
            <a:ext cx="139468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低压进油口</a:t>
            </a:r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71BF0B6-64D3-4BEB-A7F7-BE491F557E36}"/>
              </a:ext>
            </a:extLst>
          </p:cNvPr>
          <p:cNvSpPr txBox="1"/>
          <p:nvPr/>
        </p:nvSpPr>
        <p:spPr>
          <a:xfrm>
            <a:off x="2778720" y="3354071"/>
            <a:ext cx="139468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高压出油口</a:t>
            </a:r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EBB849F-B644-4190-B416-C7606B17F5DE}"/>
              </a:ext>
            </a:extLst>
          </p:cNvPr>
          <p:cNvSpPr txBox="1"/>
          <p:nvPr/>
        </p:nvSpPr>
        <p:spPr>
          <a:xfrm>
            <a:off x="7569804" y="3708541"/>
            <a:ext cx="139468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低压出油口</a:t>
            </a: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88B54CB-230D-4029-AE79-E6D725F30FFC}"/>
              </a:ext>
            </a:extLst>
          </p:cNvPr>
          <p:cNvSpPr txBox="1"/>
          <p:nvPr/>
        </p:nvSpPr>
        <p:spPr>
          <a:xfrm>
            <a:off x="4283245" y="3794706"/>
            <a:ext cx="139468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zh-CN" altLang="en-US" sz="1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高压进油口</a:t>
            </a:r>
            <a:endParaRPr lang="zh-CN" altLang="en-US"/>
          </a:p>
        </p:txBody>
      </p:sp>
      <p:sp>
        <p:nvSpPr>
          <p:cNvPr id="24" name="内容占位符 3">
            <a:extLst>
              <a:ext uri="{FF2B5EF4-FFF2-40B4-BE49-F238E27FC236}">
                <a16:creationId xmlns:a16="http://schemas.microsoft.com/office/drawing/2014/main" id="{CF77B354-F68F-4990-91D6-C51B9E8BAA8F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5040561" cy="2192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液压泵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机械能→液压能、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液压马达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液压能→机械能</a:t>
            </a:r>
            <a:endParaRPr lang="zh-CN" altLang="en-US" sz="20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>
            <a:extLst>
              <a:ext uri="{FF2B5EF4-FFF2-40B4-BE49-F238E27FC236}">
                <a16:creationId xmlns:a16="http://schemas.microsoft.com/office/drawing/2014/main" id="{33AA08B3-DC00-8972-9475-A1E14C196174}"/>
              </a:ext>
            </a:extLst>
          </p:cNvPr>
          <p:cNvSpPr txBox="1"/>
          <p:nvPr/>
        </p:nvSpPr>
        <p:spPr>
          <a:xfrm>
            <a:off x="333376" y="1259509"/>
            <a:ext cx="8334374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当压力小于弹簧预紧力，定子紧靠柱塞，偏心距最大，排量最大，流量最大（随着压力增大，泄漏增加）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0A9630A-A7F3-007F-5D3D-82867E17C510}"/>
              </a:ext>
            </a:extLst>
          </p:cNvPr>
          <p:cNvSpPr txBox="1">
            <a:spLocks/>
          </p:cNvSpPr>
          <p:nvPr/>
        </p:nvSpPr>
        <p:spPr>
          <a:xfrm>
            <a:off x="5220072" y="0"/>
            <a:ext cx="3885828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限压式变量叶片泵变量过程</a:t>
            </a:r>
            <a:endParaRPr lang="en-US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12A064-C5BB-4B7D-9FCE-3B93825AF152}"/>
              </a:ext>
            </a:extLst>
          </p:cNvPr>
          <p:cNvGrpSpPr/>
          <p:nvPr/>
        </p:nvGrpSpPr>
        <p:grpSpPr>
          <a:xfrm>
            <a:off x="107503" y="3429000"/>
            <a:ext cx="5286706" cy="3278734"/>
            <a:chOff x="-152336" y="2514223"/>
            <a:chExt cx="6773075" cy="42005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882A7C-2269-417D-80D2-65ADB10A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514223"/>
              <a:ext cx="6153195" cy="4200556"/>
            </a:xfrm>
            <a:prstGeom prst="rect">
              <a:avLst/>
            </a:prstGeom>
          </p:spPr>
        </p:pic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33633367-68AE-4BD5-BC33-A655E46A3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2336" y="3424940"/>
              <a:ext cx="1507915" cy="646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弹簧预紧力调节螺钉</a:t>
              </a: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9891696E-6CF1-4CBE-8DEE-5727AA075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36" y="2656494"/>
              <a:ext cx="1640251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滑块滚针支承</a:t>
              </a:r>
            </a:p>
          </p:txBody>
        </p:sp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C6949A85-5285-4044-B611-129F34A89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789" y="3647509"/>
              <a:ext cx="695626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弹簧</a:t>
              </a:r>
            </a:p>
          </p:txBody>
        </p:sp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184DDA5E-C8E0-4D1E-B70C-0AF7C9595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7430" y="3553637"/>
              <a:ext cx="228082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8431AA00-AC80-4F3F-ADE1-84481C29B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0230" y="3372369"/>
              <a:ext cx="695626" cy="3943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定子</a:t>
              </a:r>
            </a:p>
          </p:txBody>
        </p: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4483BE76-E2CA-4E8F-B2DE-CB86C5D864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418" y="5166658"/>
              <a:ext cx="695626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转子</a:t>
              </a:r>
            </a:p>
          </p:txBody>
        </p:sp>
        <p:sp>
          <p:nvSpPr>
            <p:cNvPr id="19" name="TextBox 29">
              <a:extLst>
                <a:ext uri="{FF2B5EF4-FFF2-40B4-BE49-F238E27FC236}">
                  <a16:creationId xmlns:a16="http://schemas.microsoft.com/office/drawing/2014/main" id="{827C28C4-E482-4DC5-B55E-A2D2DAD5A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928" y="3456373"/>
              <a:ext cx="228082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3F43DA10-EDE4-4546-A104-FB124C866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826" y="3520025"/>
              <a:ext cx="1236114" cy="3943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反馈柱塞</a:t>
              </a:r>
            </a:p>
          </p:txBody>
        </p:sp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6CEF7241-BEA1-486A-92A7-91A56095D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2040" y="5269665"/>
              <a:ext cx="1640253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流量调节螺钉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1F65D6A3-C5D0-4B97-AD57-955119DCBE99}"/>
              </a:ext>
            </a:extLst>
          </p:cNvPr>
          <p:cNvSpPr txBox="1"/>
          <p:nvPr/>
        </p:nvSpPr>
        <p:spPr>
          <a:xfrm>
            <a:off x="333376" y="2237930"/>
            <a:ext cx="8631112" cy="9612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当压力大于弹簧预紧力，定子向左移动，偏心量减小，排量减小，流量快速减小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FD7848F-ECF5-49E0-ADD7-C11A26607B30}"/>
              </a:ext>
            </a:extLst>
          </p:cNvPr>
          <p:cNvGrpSpPr/>
          <p:nvPr/>
        </p:nvGrpSpPr>
        <p:grpSpPr>
          <a:xfrm>
            <a:off x="5509709" y="4103651"/>
            <a:ext cx="3573966" cy="2205074"/>
            <a:chOff x="4479523" y="3468045"/>
            <a:chExt cx="4604152" cy="2840680"/>
          </a:xfrm>
        </p:grpSpPr>
        <p:pic>
          <p:nvPicPr>
            <p:cNvPr id="23" name="Picture 9" descr="210">
              <a:extLst>
                <a:ext uri="{FF2B5EF4-FFF2-40B4-BE49-F238E27FC236}">
                  <a16:creationId xmlns:a16="http://schemas.microsoft.com/office/drawing/2014/main" id="{F41E501C-C599-4524-BD63-DC54440A73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9523" y="3468045"/>
              <a:ext cx="4604152" cy="28406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4" name="Group 19">
              <a:extLst>
                <a:ext uri="{FF2B5EF4-FFF2-40B4-BE49-F238E27FC236}">
                  <a16:creationId xmlns:a16="http://schemas.microsoft.com/office/drawing/2014/main" id="{C4E9A095-C6DF-4495-8313-EC372FC1DB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5004367" y="3903418"/>
              <a:ext cx="1236118" cy="936582"/>
              <a:chOff x="831" y="864"/>
              <a:chExt cx="879" cy="666"/>
            </a:xfrm>
            <a:solidFill>
              <a:schemeClr val="bg1"/>
            </a:solidFill>
          </p:grpSpPr>
          <p:sp>
            <p:nvSpPr>
              <p:cNvPr id="25" name="Text Box 12">
                <a:extLst>
                  <a:ext uri="{FF2B5EF4-FFF2-40B4-BE49-F238E27FC236}">
                    <a16:creationId xmlns:a16="http://schemas.microsoft.com/office/drawing/2014/main" id="{A8E08481-6307-4988-83C8-F5489DD14806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31" y="1248"/>
                <a:ext cx="879" cy="282"/>
              </a:xfrm>
              <a:prstGeom prst="rect">
                <a:avLst/>
              </a:prstGeom>
              <a:grpFill/>
              <a:ln w="9525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r>
                  <a:rPr lang="zh-CN" altLang="en-US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排量最大</a:t>
                </a:r>
              </a:p>
            </p:txBody>
          </p:sp>
          <p:sp>
            <p:nvSpPr>
              <p:cNvPr id="26" name="Line 16">
                <a:extLst>
                  <a:ext uri="{FF2B5EF4-FFF2-40B4-BE49-F238E27FC236}">
                    <a16:creationId xmlns:a16="http://schemas.microsoft.com/office/drawing/2014/main" id="{55A80465-AE9A-4854-B9EF-2C550CA5B3F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1008" y="864"/>
                <a:ext cx="624" cy="384"/>
              </a:xfrm>
              <a:prstGeom prst="line">
                <a:avLst/>
              </a:prstGeom>
              <a:grpFill/>
              <a:ln w="9525">
                <a:solidFill>
                  <a:schemeClr val="tx1"/>
                </a:solidFill>
                <a:prstDash val="lgDash"/>
                <a:round/>
                <a:headEnd/>
                <a:tailEnd type="triangle" w="med" len="med"/>
              </a:ln>
            </p:spPr>
            <p:txBody>
              <a:bodyPr/>
              <a:lstStyle/>
              <a:p>
                <a:endParaRPr lang="zh-CN" altLang="en-US" sz="1400" b="1"/>
              </a:p>
            </p:txBody>
          </p:sp>
        </p:grpSp>
        <p:sp>
          <p:nvSpPr>
            <p:cNvPr id="27" name="Text Box 8">
              <a:extLst>
                <a:ext uri="{FF2B5EF4-FFF2-40B4-BE49-F238E27FC236}">
                  <a16:creationId xmlns:a16="http://schemas.microsoft.com/office/drawing/2014/main" id="{3CD5D3E7-CD08-443F-AE0C-6EA79B1E8D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691087" y="3577859"/>
              <a:ext cx="1176993" cy="39649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排量减小</a:t>
              </a:r>
            </a:p>
          </p:txBody>
        </p:sp>
        <p:sp>
          <p:nvSpPr>
            <p:cNvPr id="28" name="Line 13">
              <a:extLst>
                <a:ext uri="{FF2B5EF4-FFF2-40B4-BE49-F238E27FC236}">
                  <a16:creationId xmlns:a16="http://schemas.microsoft.com/office/drawing/2014/main" id="{0E69E25A-2B14-4FE6-97D7-ABF9F5DE11D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7675562" y="3992885"/>
              <a:ext cx="792038" cy="85958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prstDash val="lgDash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600"/>
            </a:p>
          </p:txBody>
        </p:sp>
      </p:grpSp>
      <p:sp>
        <p:nvSpPr>
          <p:cNvPr id="30" name="文本框 29">
            <a:extLst>
              <a:ext uri="{FF2B5EF4-FFF2-40B4-BE49-F238E27FC236}">
                <a16:creationId xmlns:a16="http://schemas.microsoft.com/office/drawing/2014/main" id="{D2563A12-3134-492D-B603-C6057E4FF9B7}"/>
              </a:ext>
            </a:extLst>
          </p:cNvPr>
          <p:cNvSpPr txBox="1"/>
          <p:nvPr/>
        </p:nvSpPr>
        <p:spPr>
          <a:xfrm>
            <a:off x="260175" y="709458"/>
            <a:ext cx="8334374" cy="4996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随着外负载增加，泵的工作压力增大</a:t>
            </a:r>
          </a:p>
        </p:txBody>
      </p:sp>
    </p:spTree>
    <p:extLst>
      <p:ext uri="{BB962C8B-B14F-4D97-AF65-F5344CB8AC3E}">
        <p14:creationId xmlns:p14="http://schemas.microsoft.com/office/powerpoint/2010/main" val="6766392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0A9630A-A7F3-007F-5D3D-82867E17C510}"/>
              </a:ext>
            </a:extLst>
          </p:cNvPr>
          <p:cNvSpPr txBox="1">
            <a:spLocks/>
          </p:cNvSpPr>
          <p:nvPr/>
        </p:nvSpPr>
        <p:spPr>
          <a:xfrm>
            <a:off x="5220072" y="0"/>
            <a:ext cx="3885828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限压式变量叶片泵变量过程</a:t>
            </a:r>
            <a:endParaRPr lang="en-US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12A064-C5BB-4B7D-9FCE-3B93825AF152}"/>
              </a:ext>
            </a:extLst>
          </p:cNvPr>
          <p:cNvGrpSpPr/>
          <p:nvPr/>
        </p:nvGrpSpPr>
        <p:grpSpPr>
          <a:xfrm>
            <a:off x="3682815" y="810531"/>
            <a:ext cx="5391360" cy="3278734"/>
            <a:chOff x="-286414" y="2514223"/>
            <a:chExt cx="6907153" cy="42005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882A7C-2269-417D-80D2-65ADB10A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514223"/>
              <a:ext cx="6153195" cy="4200556"/>
            </a:xfrm>
            <a:prstGeom prst="rect">
              <a:avLst/>
            </a:prstGeom>
          </p:spPr>
        </p:pic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33633367-68AE-4BD5-BC33-A655E46A3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86414" y="3395456"/>
              <a:ext cx="1507915" cy="646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弹簧预紧力调节螺钉</a:t>
              </a: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9891696E-6CF1-4CBE-8DEE-5727AA075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36" y="2656494"/>
              <a:ext cx="1640251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滑块滚针支承</a:t>
              </a:r>
            </a:p>
          </p:txBody>
        </p:sp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C6949A85-5285-4044-B611-129F34A89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789" y="3647509"/>
              <a:ext cx="695626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弹簧</a:t>
              </a:r>
            </a:p>
          </p:txBody>
        </p:sp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184DDA5E-C8E0-4D1E-B70C-0AF7C9595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7430" y="3553637"/>
              <a:ext cx="228082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8431AA00-AC80-4F3F-ADE1-84481C29B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0230" y="3372369"/>
              <a:ext cx="695626" cy="3943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定子</a:t>
              </a:r>
            </a:p>
          </p:txBody>
        </p: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4483BE76-E2CA-4E8F-B2DE-CB86C5D864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418" y="5166658"/>
              <a:ext cx="695626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转子</a:t>
              </a:r>
            </a:p>
          </p:txBody>
        </p:sp>
        <p:sp>
          <p:nvSpPr>
            <p:cNvPr id="19" name="TextBox 29">
              <a:extLst>
                <a:ext uri="{FF2B5EF4-FFF2-40B4-BE49-F238E27FC236}">
                  <a16:creationId xmlns:a16="http://schemas.microsoft.com/office/drawing/2014/main" id="{827C28C4-E482-4DC5-B55E-A2D2DAD5A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928" y="3456373"/>
              <a:ext cx="228082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3F43DA10-EDE4-4546-A104-FB124C866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826" y="3520025"/>
              <a:ext cx="1236114" cy="3943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反馈柱塞</a:t>
              </a:r>
            </a:p>
          </p:txBody>
        </p:sp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6CEF7241-BEA1-486A-92A7-91A56095D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2040" y="5269665"/>
              <a:ext cx="1640253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流量调节螺钉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2563A12-3134-492D-B603-C6057E4FF9B7}"/>
                  </a:ext>
                </a:extLst>
              </p:cNvPr>
              <p:cNvSpPr txBox="1"/>
              <p:nvPr/>
            </p:nvSpPr>
            <p:spPr>
              <a:xfrm>
                <a:off x="260175" y="761713"/>
                <a:ext cx="3706560" cy="499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q"/>
                  <a:defRPr sz="20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zh-CN" altLang="en-US" dirty="0"/>
                  <a:t> 定子开始移动的压力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dirty="0">
                            <a:latin typeface="Cambria Math" panose="02040503050406030204" pitchFamily="18" charset="0"/>
                          </a:rPr>
                          <m:t>p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2563A12-3134-492D-B603-C6057E4FF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75" y="761713"/>
                <a:ext cx="3706560" cy="499624"/>
              </a:xfrm>
              <a:prstGeom prst="rect">
                <a:avLst/>
              </a:prstGeom>
              <a:blipFill>
                <a:blip r:embed="rId4"/>
                <a:stretch>
                  <a:fillRect l="-148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79A7E33-DDCB-4F43-A778-E4BEFEB0CCF6}"/>
                  </a:ext>
                </a:extLst>
              </p:cNvPr>
              <p:cNvSpPr/>
              <p:nvPr/>
            </p:nvSpPr>
            <p:spPr>
              <a:xfrm>
                <a:off x="1407556" y="1291396"/>
                <a:ext cx="1411797" cy="728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79A7E33-DDCB-4F43-A778-E4BEFEB0CC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7556" y="1291396"/>
                <a:ext cx="1411797" cy="72859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>
            <a:extLst>
              <a:ext uri="{FF2B5EF4-FFF2-40B4-BE49-F238E27FC236}">
                <a16:creationId xmlns:a16="http://schemas.microsoft.com/office/drawing/2014/main" id="{3ABF63C0-3E9F-4AE8-8579-3DAA8102A4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15730" y="4026789"/>
            <a:ext cx="4752960" cy="27860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16E189E-F76B-4F66-9F86-30BB5358B3B1}"/>
                  </a:ext>
                </a:extLst>
              </p:cNvPr>
              <p:cNvSpPr/>
              <p:nvPr/>
            </p:nvSpPr>
            <p:spPr>
              <a:xfrm>
                <a:off x="428312" y="3886602"/>
                <a:ext cx="3117022" cy="14936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式中：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弹簧刚度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弹簧预压缩量</m:t>
                    </m:r>
                  </m:oMath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反馈柱塞面积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l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泵的泄漏系数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𝑞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泵的流量系数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——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最大偏心距</a:t>
                </a:r>
              </a:p>
              <a:p>
                <a:pPr eaLnBrk="0" hangingPunct="0">
                  <a:lnSpc>
                    <a:spcPct val="150000"/>
                  </a:lnSpc>
                  <a:spcBef>
                    <a:spcPct val="20000"/>
                  </a:spcBef>
                </a:pPr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0" name="矩形 59">
                <a:extLst>
                  <a:ext uri="{FF2B5EF4-FFF2-40B4-BE49-F238E27FC236}">
                    <a16:creationId xmlns:a16="http://schemas.microsoft.com/office/drawing/2014/main" id="{416E189E-F76B-4F66-9F86-30BB5358B3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312" y="3886602"/>
                <a:ext cx="3117022" cy="1493616"/>
              </a:xfrm>
              <a:prstGeom prst="rect">
                <a:avLst/>
              </a:prstGeom>
              <a:blipFill>
                <a:blip r:embed="rId7"/>
                <a:stretch>
                  <a:fillRect l="-1563" b="-9551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D7040A-072D-415F-B34E-4E9C64C84C8C}"/>
                  </a:ext>
                </a:extLst>
              </p:cNvPr>
              <p:cNvSpPr txBox="1"/>
              <p:nvPr/>
            </p:nvSpPr>
            <p:spPr>
              <a:xfrm>
                <a:off x="260175" y="2081306"/>
                <a:ext cx="3706560" cy="49962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>
                  <a:lnSpc>
                    <a:spcPct val="15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q"/>
                  <a:defRPr sz="2000">
                    <a:latin typeface="微软雅黑" panose="020B0503020204020204" pitchFamily="34" charset="-122"/>
                    <a:ea typeface="微软雅黑" panose="020B0503020204020204" pitchFamily="34" charset="-122"/>
                  </a:defRPr>
                </a:lvl1pPr>
              </a:lstStyle>
              <a:p>
                <a:r>
                  <a:rPr lang="en-US" altLang="zh-CN" dirty="0"/>
                  <a:t> </a:t>
                </a:r>
                <a:r>
                  <a:rPr lang="zh-CN" altLang="en-US" dirty="0"/>
                  <a:t>变量泵最大输出压力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9D7040A-072D-415F-B34E-4E9C64C84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0175" y="2081306"/>
                <a:ext cx="3706560" cy="499624"/>
              </a:xfrm>
              <a:prstGeom prst="rect">
                <a:avLst/>
              </a:prstGeom>
              <a:blipFill>
                <a:blip r:embed="rId8"/>
                <a:stretch>
                  <a:fillRect l="-1480" b="-2073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FC22FEA-84A9-486E-A554-AF0AFCDB6B7A}"/>
                  </a:ext>
                </a:extLst>
              </p:cNvPr>
              <p:cNvSpPr/>
              <p:nvPr/>
            </p:nvSpPr>
            <p:spPr>
              <a:xfrm>
                <a:off x="620513" y="2757800"/>
                <a:ext cx="2985881" cy="102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3FC22FEA-84A9-486E-A554-AF0AFCDB6B7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513" y="2757800"/>
                <a:ext cx="2985881" cy="1022524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47519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0A9630A-A7F3-007F-5D3D-82867E17C510}"/>
              </a:ext>
            </a:extLst>
          </p:cNvPr>
          <p:cNvSpPr txBox="1">
            <a:spLocks/>
          </p:cNvSpPr>
          <p:nvPr/>
        </p:nvSpPr>
        <p:spPr>
          <a:xfrm>
            <a:off x="5220072" y="0"/>
            <a:ext cx="3885828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限压式变量叶片泵变量过程</a:t>
            </a:r>
            <a:endParaRPr lang="en-US" altLang="zh-CN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D12A064-C5BB-4B7D-9FCE-3B93825AF152}"/>
              </a:ext>
            </a:extLst>
          </p:cNvPr>
          <p:cNvGrpSpPr/>
          <p:nvPr/>
        </p:nvGrpSpPr>
        <p:grpSpPr>
          <a:xfrm>
            <a:off x="3787469" y="810531"/>
            <a:ext cx="5286706" cy="3278734"/>
            <a:chOff x="-152336" y="2514223"/>
            <a:chExt cx="6773075" cy="4200556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FD882A7C-2269-417D-80D2-65ADB10AA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7544" y="2514223"/>
              <a:ext cx="6153195" cy="4200556"/>
            </a:xfrm>
            <a:prstGeom prst="rect">
              <a:avLst/>
            </a:prstGeom>
          </p:spPr>
        </p:pic>
        <p:sp>
          <p:nvSpPr>
            <p:cNvPr id="9" name="TextBox 29">
              <a:extLst>
                <a:ext uri="{FF2B5EF4-FFF2-40B4-BE49-F238E27FC236}">
                  <a16:creationId xmlns:a16="http://schemas.microsoft.com/office/drawing/2014/main" id="{33633367-68AE-4BD5-BC33-A655E46A372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52336" y="3424940"/>
              <a:ext cx="1507915" cy="6463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弹簧预紧力调节螺钉</a:t>
              </a:r>
            </a:p>
          </p:txBody>
        </p:sp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id="{9891696E-6CF1-4CBE-8DEE-5727AA0751F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95536" y="2656494"/>
              <a:ext cx="1640251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滑块滚针支承</a:t>
              </a:r>
            </a:p>
          </p:txBody>
        </p:sp>
        <p:sp>
          <p:nvSpPr>
            <p:cNvPr id="11" name="TextBox 29">
              <a:extLst>
                <a:ext uri="{FF2B5EF4-FFF2-40B4-BE49-F238E27FC236}">
                  <a16:creationId xmlns:a16="http://schemas.microsoft.com/office/drawing/2014/main" id="{C6949A85-5285-4044-B611-129F34A8923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137789" y="3647509"/>
              <a:ext cx="695626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弹簧</a:t>
              </a:r>
            </a:p>
          </p:txBody>
        </p:sp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184DDA5E-C8E0-4D1E-B70C-0AF7C959589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827430" y="3553637"/>
              <a:ext cx="228082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8431AA00-AC80-4F3F-ADE1-84481C29B4D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10230" y="3372369"/>
              <a:ext cx="695626" cy="3943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定子</a:t>
              </a:r>
            </a:p>
          </p:txBody>
        </p:sp>
        <p:sp>
          <p:nvSpPr>
            <p:cNvPr id="16" name="TextBox 29">
              <a:extLst>
                <a:ext uri="{FF2B5EF4-FFF2-40B4-BE49-F238E27FC236}">
                  <a16:creationId xmlns:a16="http://schemas.microsoft.com/office/drawing/2014/main" id="{4483BE76-E2CA-4E8F-B2DE-CB86C5D8645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62418" y="5166658"/>
              <a:ext cx="695626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转子</a:t>
              </a:r>
            </a:p>
          </p:txBody>
        </p:sp>
        <p:sp>
          <p:nvSpPr>
            <p:cNvPr id="19" name="TextBox 29">
              <a:extLst>
                <a:ext uri="{FF2B5EF4-FFF2-40B4-BE49-F238E27FC236}">
                  <a16:creationId xmlns:a16="http://schemas.microsoft.com/office/drawing/2014/main" id="{827C28C4-E482-4DC5-B55E-A2D2DAD5AA8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91928" y="3456373"/>
              <a:ext cx="228082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TextBox 29">
              <a:extLst>
                <a:ext uri="{FF2B5EF4-FFF2-40B4-BE49-F238E27FC236}">
                  <a16:creationId xmlns:a16="http://schemas.microsoft.com/office/drawing/2014/main" id="{3F43DA10-EDE4-4546-A104-FB124C866D6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276826" y="3520025"/>
              <a:ext cx="1236114" cy="39430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反馈柱塞</a:t>
              </a:r>
            </a:p>
          </p:txBody>
        </p:sp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6CEF7241-BEA1-486A-92A7-91A56095D15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932040" y="5269665"/>
              <a:ext cx="1640253" cy="3943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流量调节螺钉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EDDE247-79B1-4F5F-BFD1-577941C74A1C}"/>
                  </a:ext>
                </a:extLst>
              </p:cNvPr>
              <p:cNvSpPr/>
              <p:nvPr/>
            </p:nvSpPr>
            <p:spPr>
              <a:xfrm>
                <a:off x="244426" y="3188660"/>
                <a:ext cx="3970683" cy="345427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q"/>
                </a:pP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调节弹簧预紧力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  <m:r>
                      <a:rPr lang="zh-CN" altLang="en-US" sz="20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BC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曲线左右平移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q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调节最大流量调节螺钉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𝑚𝑎𝑥</m:t>
                        </m:r>
                      </m:sub>
                    </m:sSub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，曲线上下平移（注意此时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也会改变）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  <a:spcBef>
                    <a:spcPct val="30000"/>
                  </a:spcBef>
                  <a:buFont typeface="Wingdings" panose="05000000000000000000" pitchFamily="2" charset="2"/>
                  <a:buChar char="q"/>
                </a:pP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调节弹簧刚度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BC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段斜率变化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EEDDE247-79B1-4F5F-BFD1-577941C74A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426" y="3188660"/>
                <a:ext cx="3970683" cy="3454279"/>
              </a:xfrm>
              <a:prstGeom prst="rect">
                <a:avLst/>
              </a:prstGeom>
              <a:blipFill>
                <a:blip r:embed="rId4"/>
                <a:stretch>
                  <a:fillRect l="-1536" r="-8141" b="-211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91A985B6-233E-4984-8ABE-8489670766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22316" y="4381297"/>
            <a:ext cx="4221684" cy="24765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8EF4CAB-688C-4DFC-BECE-CEB6E6B591F0}"/>
                  </a:ext>
                </a:extLst>
              </p:cNvPr>
              <p:cNvSpPr/>
              <p:nvPr/>
            </p:nvSpPr>
            <p:spPr>
              <a:xfrm>
                <a:off x="1342285" y="865058"/>
                <a:ext cx="1411797" cy="7285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E8EF4CAB-688C-4DFC-BECE-CEB6E6B591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2285" y="865058"/>
                <a:ext cx="1411797" cy="72859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B0FD51C-6F55-4637-BF15-00C3643B6253}"/>
                  </a:ext>
                </a:extLst>
              </p:cNvPr>
              <p:cNvSpPr/>
              <p:nvPr/>
            </p:nvSpPr>
            <p:spPr>
              <a:xfrm>
                <a:off x="555242" y="1636859"/>
                <a:ext cx="2985881" cy="102252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altLang="zh-CN" sz="20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  <m:t>𝑚𝑎𝑥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sSub>
                            <m:sSubPr>
                              <m:ctrlP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altLang="zh-CN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altLang="zh-CN" sz="20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sub>
                              </m:sSub>
                            </m:den>
                          </m:f>
                        </m:den>
                      </m:f>
                      <m:sSub>
                        <m:sSubPr>
                          <m:ctrlPr>
                            <a:rPr lang="en-US" altLang="zh-CN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0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4B0FD51C-6F55-4637-BF15-00C3643B62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242" y="1636859"/>
                <a:ext cx="2985881" cy="102252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806857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5796136" y="0"/>
            <a:ext cx="334786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限压式变量叶片泵特点</a:t>
            </a:r>
            <a:endParaRPr lang="en-US" altLang="zh-CN" dirty="0"/>
          </a:p>
        </p:txBody>
      </p:sp>
      <p:sp>
        <p:nvSpPr>
          <p:cNvPr id="3" name="Text Box 9">
            <a:extLst>
              <a:ext uri="{FF2B5EF4-FFF2-40B4-BE49-F238E27FC236}">
                <a16:creationId xmlns:a16="http://schemas.microsoft.com/office/drawing/2014/main" id="{6ACE2AF0-1BD5-41D3-BD57-81BAB557080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987425"/>
            <a:ext cx="8642350" cy="20692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 结构复杂，泄漏较大，噪声较大，容积效率和机械效率低；</a:t>
            </a:r>
            <a:endParaRPr lang="en-US" altLang="zh-CN" dirty="0"/>
          </a:p>
          <a:p>
            <a:r>
              <a:rPr lang="zh-CN" altLang="en-US" dirty="0"/>
              <a:t> 能按负载压力自动调节流量，可减少能量消耗，避免油温上升。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适用于机床液压系统中要求执行件有快速、慢速和保压阶段的场合，有利于节能和简化液压系统。</a:t>
            </a:r>
            <a:endParaRPr lang="zh-CN" altLang="de-DE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4C3E46-38A3-42BD-8027-E50D505158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228" y="4225595"/>
            <a:ext cx="4490839" cy="263240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57D7DF2-D7B8-4028-AE58-59C2439402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072" y="4005064"/>
            <a:ext cx="4308269" cy="2670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0403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7956376" y="0"/>
            <a:ext cx="118762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柱塞泵</a:t>
            </a:r>
            <a:endParaRPr lang="en-US" altLang="zh-CN" dirty="0"/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A2562833-D4BB-40AD-BD1A-7B7BCCD4F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176349"/>
            <a:ext cx="4103687" cy="250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概述</a:t>
            </a:r>
            <a:endParaRPr lang="en-US" altLang="zh-CN" dirty="0"/>
          </a:p>
          <a:p>
            <a:r>
              <a:rPr lang="zh-CN" altLang="en-US" dirty="0"/>
              <a:t>结构与种类</a:t>
            </a:r>
            <a:endParaRPr lang="en-US" altLang="zh-CN" dirty="0"/>
          </a:p>
          <a:p>
            <a:r>
              <a:rPr lang="zh-CN" altLang="en-US" dirty="0"/>
              <a:t>参数计算</a:t>
            </a:r>
            <a:endParaRPr lang="en-US" altLang="zh-CN" dirty="0"/>
          </a:p>
          <a:p>
            <a:r>
              <a:rPr lang="zh-CN" altLang="en-US" dirty="0"/>
              <a:t>关键技术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C9FB6B-AA10-4FA8-B2BF-9788D03822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4048" y="1700808"/>
            <a:ext cx="3316400" cy="2012821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FBD6A13D-ECD2-473E-87A7-9DBF58E4CF41}"/>
              </a:ext>
            </a:extLst>
          </p:cNvPr>
          <p:cNvGrpSpPr/>
          <p:nvPr/>
        </p:nvGrpSpPr>
        <p:grpSpPr>
          <a:xfrm>
            <a:off x="4958932" y="4077072"/>
            <a:ext cx="3348017" cy="2032938"/>
            <a:chOff x="2748" y="4850070"/>
            <a:chExt cx="3195449" cy="1940298"/>
          </a:xfrm>
        </p:grpSpPr>
        <p:pic>
          <p:nvPicPr>
            <p:cNvPr id="9" name="Picture 10">
              <a:extLst>
                <a:ext uri="{FF2B5EF4-FFF2-40B4-BE49-F238E27FC236}">
                  <a16:creationId xmlns:a16="http://schemas.microsoft.com/office/drawing/2014/main" id="{F380BA18-25C2-40D1-844A-C0454A74F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8" y="5022573"/>
              <a:ext cx="3195449" cy="1767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436E6E7C-B791-4725-8DDA-645A492F10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0372" y="5176462"/>
              <a:ext cx="217150" cy="5237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E03B246D-D6B1-4D77-A814-421361850AB1}"/>
                </a:ext>
              </a:extLst>
            </p:cNvPr>
            <p:cNvSpPr/>
            <p:nvPr/>
          </p:nvSpPr>
          <p:spPr>
            <a:xfrm>
              <a:off x="2128982" y="4850070"/>
              <a:ext cx="3086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BCBF272A-B4B4-4115-944A-46BFFB9DF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1076" y="5227620"/>
              <a:ext cx="252081" cy="356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979DA7CE-9FD0-48A1-BCC7-49530C52FF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577" y="5347427"/>
              <a:ext cx="378140" cy="3328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9C7979DE-CF2D-414A-9DB2-E425BA619FD6}"/>
                </a:ext>
              </a:extLst>
            </p:cNvPr>
            <p:cNvSpPr/>
            <p:nvPr/>
          </p:nvSpPr>
          <p:spPr>
            <a:xfrm>
              <a:off x="535667" y="5154178"/>
              <a:ext cx="3086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A87CA053-858D-4A4F-992D-574987E33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251" y="5707900"/>
              <a:ext cx="262488" cy="148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F7BB1D38-1452-4FD8-9E94-F6D7DCC86078}"/>
                </a:ext>
              </a:extLst>
            </p:cNvPr>
            <p:cNvSpPr/>
            <p:nvPr/>
          </p:nvSpPr>
          <p:spPr>
            <a:xfrm>
              <a:off x="2748" y="5508329"/>
              <a:ext cx="3086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D5083F67-DF4B-457A-9924-A1E38E9D0ED4}"/>
                </a:ext>
              </a:extLst>
            </p:cNvPr>
            <p:cNvSpPr/>
            <p:nvPr/>
          </p:nvSpPr>
          <p:spPr>
            <a:xfrm>
              <a:off x="652310" y="4950100"/>
              <a:ext cx="738763" cy="181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75DD2123-DCE8-4C32-8832-8B0C12175DAA}"/>
                </a:ext>
              </a:extLst>
            </p:cNvPr>
            <p:cNvSpPr/>
            <p:nvPr/>
          </p:nvSpPr>
          <p:spPr>
            <a:xfrm>
              <a:off x="908607" y="4967176"/>
              <a:ext cx="3086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089771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227" y="0"/>
            <a:ext cx="1860516" cy="476672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柱塞泵概述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228" y="764704"/>
            <a:ext cx="5040561" cy="21924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4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柱塞泵原理</a:t>
            </a:r>
            <a:endParaRPr lang="en-US" alt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依靠柱塞在缸体孔内做往复运动时产生的容积变化进行吸油和压油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可分为轴向柱塞泵和径向柱塞泵两类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651DAE-0012-41D1-AE18-DB2846453525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845" t="17157" b="7596"/>
          <a:stretch/>
        </p:blipFill>
        <p:spPr bwMode="auto">
          <a:xfrm>
            <a:off x="352128" y="3645863"/>
            <a:ext cx="3663421" cy="2474644"/>
          </a:xfrm>
          <a:prstGeom prst="rect">
            <a:avLst/>
          </a:prstGeom>
          <a:noFill/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0CB1A6F-B9E1-4546-80FF-5007D1E94693}"/>
              </a:ext>
            </a:extLst>
          </p:cNvPr>
          <p:cNvPicPr/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2405"/>
          <a:stretch/>
        </p:blipFill>
        <p:spPr bwMode="auto">
          <a:xfrm>
            <a:off x="5033631" y="3109363"/>
            <a:ext cx="3786841" cy="3082366"/>
          </a:xfrm>
          <a:prstGeom prst="rect">
            <a:avLst/>
          </a:prstGeom>
          <a:noFill/>
        </p:spPr>
      </p:pic>
      <p:pic>
        <p:nvPicPr>
          <p:cNvPr id="1032" name="Picture 8" descr="See the source image">
            <a:extLst>
              <a:ext uri="{FF2B5EF4-FFF2-40B4-BE49-F238E27FC236}">
                <a16:creationId xmlns:a16="http://schemas.microsoft.com/office/drawing/2014/main" id="{250FC820-3CCD-4C73-B8B5-871FF91F678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801" y="557796"/>
            <a:ext cx="3084499" cy="2192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2AB886E0-AD0D-4836-B9C5-A3B813B529BA}"/>
              </a:ext>
            </a:extLst>
          </p:cNvPr>
          <p:cNvSpPr/>
          <p:nvPr/>
        </p:nvSpPr>
        <p:spPr>
          <a:xfrm>
            <a:off x="646605" y="6210224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轴向柱塞泵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（柱塞沿转子轴向运动）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FF729FE-4599-43E8-AA68-64771174A283}"/>
              </a:ext>
            </a:extLst>
          </p:cNvPr>
          <p:cNvSpPr/>
          <p:nvPr/>
        </p:nvSpPr>
        <p:spPr>
          <a:xfrm>
            <a:off x="5773574" y="6211669"/>
            <a:ext cx="27238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径向柱塞泵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（柱塞沿转子径向运动）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77FA6C7C-D429-4628-A2BF-4F5EC376D94A}"/>
              </a:ext>
            </a:extLst>
          </p:cNvPr>
          <p:cNvSpPr/>
          <p:nvPr/>
        </p:nvSpPr>
        <p:spPr>
          <a:xfrm>
            <a:off x="5754072" y="2773195"/>
            <a:ext cx="24929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柱塞泵工作原理示意图</a:t>
            </a:r>
          </a:p>
        </p:txBody>
      </p:sp>
    </p:spTree>
    <p:extLst>
      <p:ext uri="{BB962C8B-B14F-4D97-AF65-F5344CB8AC3E}">
        <p14:creationId xmlns:p14="http://schemas.microsoft.com/office/powerpoint/2010/main" val="279882359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850018"/>
            <a:ext cx="8712968" cy="21924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4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柱塞泵优点</a:t>
            </a:r>
            <a:endParaRPr lang="en-US" altLang="zh-CN" sz="2400" b="1" kern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工作压力高，容积效率高，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功率密度大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易于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实现变量，变量</a:t>
            </a: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种类丰富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3">
            <a:extLst>
              <a:ext uri="{FF2B5EF4-FFF2-40B4-BE49-F238E27FC236}">
                <a16:creationId xmlns:a16="http://schemas.microsoft.com/office/drawing/2014/main" id="{A7B3FB24-15B2-4F30-AAF8-B4A5376C13D3}"/>
              </a:ext>
            </a:extLst>
          </p:cNvPr>
          <p:cNvSpPr txBox="1">
            <a:spLocks/>
          </p:cNvSpPr>
          <p:nvPr/>
        </p:nvSpPr>
        <p:spPr bwMode="auto">
          <a:xfrm>
            <a:off x="251520" y="3108773"/>
            <a:ext cx="8712968" cy="21924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lnSpc>
                <a:spcPct val="150000"/>
              </a:lnSpc>
              <a:spcBef>
                <a:spcPct val="20000"/>
              </a:spcBef>
              <a:buChar char="•"/>
              <a:defRPr sz="2400" b="1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lvl="1" indent="-285750" eaLnBrk="0" hangingPunct="0">
              <a:lnSpc>
                <a:spcPct val="150000"/>
              </a:lnSpc>
              <a:spcBef>
                <a:spcPct val="20000"/>
              </a:spcBef>
              <a:buChar char="–"/>
              <a:defRPr sz="2000" b="1">
                <a:solidFill>
                  <a:srgbClr val="0070C0"/>
                </a:solidFill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柱塞泵缺点</a:t>
            </a:r>
          </a:p>
          <a:p>
            <a:pPr lvl="1"/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结构较复杂，零件数较多</a:t>
            </a:r>
            <a:endParaRPr lang="en-US" altLang="zh-CN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对介质清洁度要求高，要求较高的过滤精度，对使用和维护要求较高</a:t>
            </a:r>
          </a:p>
          <a:p>
            <a:pPr lvl="1"/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制造工艺要求较高，成本较贵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7030A6-2F45-4022-B194-D8AC10227C89}"/>
              </a:ext>
            </a:extLst>
          </p:cNvPr>
          <p:cNvSpPr/>
          <p:nvPr/>
        </p:nvSpPr>
        <p:spPr>
          <a:xfrm>
            <a:off x="309561" y="5733256"/>
            <a:ext cx="8524878" cy="96128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柱塞泵广泛的应用于各类高性能的主机装备中，尤其在移动机器领域占据了垄断地位。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9DC0254-C978-43C0-9FBA-403E65F6A953}"/>
              </a:ext>
            </a:extLst>
          </p:cNvPr>
          <p:cNvGrpSpPr/>
          <p:nvPr/>
        </p:nvGrpSpPr>
        <p:grpSpPr>
          <a:xfrm>
            <a:off x="4760452" y="3107164"/>
            <a:ext cx="4101367" cy="1238033"/>
            <a:chOff x="5346341" y="3394844"/>
            <a:chExt cx="3618147" cy="1092169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55AB056E-B03C-407A-ADDE-BD088A8E4835}"/>
                </a:ext>
              </a:extLst>
            </p:cNvPr>
            <p:cNvPicPr/>
            <p:nvPr/>
          </p:nvPicPr>
          <p:blipFill rotWithShape="1">
            <a:blip r:embed="rId3"/>
            <a:srcRect t="58431" b="-497"/>
            <a:stretch/>
          </p:blipFill>
          <p:spPr>
            <a:xfrm>
              <a:off x="5346341" y="3463156"/>
              <a:ext cx="3618147" cy="1023857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35852797-2D9D-4DB6-BD17-9548B9A1A36B}"/>
                </a:ext>
              </a:extLst>
            </p:cNvPr>
            <p:cNvSpPr/>
            <p:nvPr/>
          </p:nvSpPr>
          <p:spPr>
            <a:xfrm>
              <a:off x="8111800" y="3394844"/>
              <a:ext cx="722639" cy="3357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标题 1">
            <a:extLst>
              <a:ext uri="{FF2B5EF4-FFF2-40B4-BE49-F238E27FC236}">
                <a16:creationId xmlns:a16="http://schemas.microsoft.com/office/drawing/2014/main" id="{C758F4F9-5678-4EE1-B28B-7E93658DC7C0}"/>
              </a:ext>
            </a:extLst>
          </p:cNvPr>
          <p:cNvSpPr txBox="1">
            <a:spLocks/>
          </p:cNvSpPr>
          <p:nvPr/>
        </p:nvSpPr>
        <p:spPr bwMode="auto">
          <a:xfrm>
            <a:off x="7283484" y="0"/>
            <a:ext cx="1860516" cy="476672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柱塞泵概述</a:t>
            </a:r>
          </a:p>
        </p:txBody>
      </p:sp>
    </p:spTree>
    <p:extLst>
      <p:ext uri="{BB962C8B-B14F-4D97-AF65-F5344CB8AC3E}">
        <p14:creationId xmlns:p14="http://schemas.microsoft.com/office/powerpoint/2010/main" val="2614677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5"/>
            <a:ext cx="8712968" cy="18002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400" b="1" kern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轴向柱塞泵</a:t>
            </a: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柱塞往复运动轴线基本平行于转子轴线方向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又可分为直轴式（又名斜盘式）和斜轴式两种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456E33A-B3FD-4862-8831-48F04862AE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7400"/>
          <a:stretch/>
        </p:blipFill>
        <p:spPr>
          <a:xfrm>
            <a:off x="176188" y="3232944"/>
            <a:ext cx="4267821" cy="266553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AB18791-5417-444F-A210-7EA1FBEA0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6016" y="2529864"/>
            <a:ext cx="4139952" cy="349205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3D81B3C0-D4DD-499D-A8B7-907D4FFE6379}"/>
              </a:ext>
            </a:extLst>
          </p:cNvPr>
          <p:cNvSpPr/>
          <p:nvPr/>
        </p:nvSpPr>
        <p:spPr>
          <a:xfrm>
            <a:off x="105707" y="6100556"/>
            <a:ext cx="450460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直轴式轴向柱塞泵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（传动轴与缸体中心线在同一轴线上）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741A7E4-1951-4322-8E1E-B575835707F8}"/>
              </a:ext>
            </a:extLst>
          </p:cNvPr>
          <p:cNvSpPr/>
          <p:nvPr/>
        </p:nvSpPr>
        <p:spPr>
          <a:xfrm>
            <a:off x="5093804" y="6100556"/>
            <a:ext cx="3870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斜轴式轴向柱塞泵</a:t>
            </a:r>
            <a:b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（传动轴与缸体中心线存在夹角）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90C7E90-995B-4C8B-92A1-C5A722B90A01}"/>
              </a:ext>
            </a:extLst>
          </p:cNvPr>
          <p:cNvSpPr/>
          <p:nvPr/>
        </p:nvSpPr>
        <p:spPr>
          <a:xfrm>
            <a:off x="3593061" y="3402430"/>
            <a:ext cx="760108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配油盘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4ED819FB-EEB6-43E1-AE3E-2022BC234E9F}"/>
              </a:ext>
            </a:extLst>
          </p:cNvPr>
          <p:cNvSpPr/>
          <p:nvPr/>
        </p:nvSpPr>
        <p:spPr>
          <a:xfrm>
            <a:off x="2386503" y="3285439"/>
            <a:ext cx="760108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缸体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ED203F7-0A81-450E-A834-85D2D0432787}"/>
              </a:ext>
            </a:extLst>
          </p:cNvPr>
          <p:cNvSpPr/>
          <p:nvPr/>
        </p:nvSpPr>
        <p:spPr>
          <a:xfrm>
            <a:off x="1711694" y="3285439"/>
            <a:ext cx="760108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柱塞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A8261B5E-59CF-48F5-9684-C1263292ABBE}"/>
              </a:ext>
            </a:extLst>
          </p:cNvPr>
          <p:cNvSpPr/>
          <p:nvPr/>
        </p:nvSpPr>
        <p:spPr>
          <a:xfrm>
            <a:off x="951586" y="3267888"/>
            <a:ext cx="760108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斜盘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0755D09-B7E1-46DA-912D-4978DFF001A3}"/>
              </a:ext>
            </a:extLst>
          </p:cNvPr>
          <p:cNvSpPr/>
          <p:nvPr/>
        </p:nvSpPr>
        <p:spPr>
          <a:xfrm>
            <a:off x="4118216" y="3954986"/>
            <a:ext cx="760107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传动轴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4F396AA-EF5A-4ECB-ACD5-9F6E42FE329C}"/>
              </a:ext>
            </a:extLst>
          </p:cNvPr>
          <p:cNvSpPr/>
          <p:nvPr/>
        </p:nvSpPr>
        <p:spPr>
          <a:xfrm>
            <a:off x="5508104" y="2507010"/>
            <a:ext cx="760107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传动轴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8E62A2D3-5B6C-4B8F-BAF3-0F01DBFEEA58}"/>
              </a:ext>
            </a:extLst>
          </p:cNvPr>
          <p:cNvSpPr/>
          <p:nvPr/>
        </p:nvSpPr>
        <p:spPr>
          <a:xfrm>
            <a:off x="6850999" y="3109058"/>
            <a:ext cx="760108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柱塞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A9670F69-7C76-4690-9568-4E84FFB142E5}"/>
              </a:ext>
            </a:extLst>
          </p:cNvPr>
          <p:cNvSpPr/>
          <p:nvPr/>
        </p:nvSpPr>
        <p:spPr>
          <a:xfrm>
            <a:off x="6405938" y="2841550"/>
            <a:ext cx="760108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连杆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7F48F274-6974-4A65-9A13-E191C94BDA16}"/>
              </a:ext>
            </a:extLst>
          </p:cNvPr>
          <p:cNvSpPr/>
          <p:nvPr/>
        </p:nvSpPr>
        <p:spPr>
          <a:xfrm>
            <a:off x="7503060" y="3252680"/>
            <a:ext cx="597332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缸体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BFEA4286-8DC8-4B2C-A282-0E23CCDE7519}"/>
              </a:ext>
            </a:extLst>
          </p:cNvPr>
          <p:cNvSpPr/>
          <p:nvPr/>
        </p:nvSpPr>
        <p:spPr>
          <a:xfrm>
            <a:off x="8400481" y="3650202"/>
            <a:ext cx="760108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配油盘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3074A9B6-02FD-410D-8A59-34760240CB32}"/>
              </a:ext>
            </a:extLst>
          </p:cNvPr>
          <p:cNvSpPr/>
          <p:nvPr/>
        </p:nvSpPr>
        <p:spPr>
          <a:xfrm>
            <a:off x="3424929" y="5499810"/>
            <a:ext cx="760107" cy="3054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solidFill>
                <a:schemeClr val="tx1"/>
              </a:solidFill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C8EE123A-789B-417B-9FEB-2B383868AD1F}"/>
              </a:ext>
            </a:extLst>
          </p:cNvPr>
          <p:cNvSpPr/>
          <p:nvPr/>
        </p:nvSpPr>
        <p:spPr>
          <a:xfrm>
            <a:off x="25896" y="5027771"/>
            <a:ext cx="919731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斜盘倾角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A2C77BC1-93FE-40FE-A6D0-30A151287593}"/>
              </a:ext>
            </a:extLst>
          </p:cNvPr>
          <p:cNvSpPr/>
          <p:nvPr/>
        </p:nvSpPr>
        <p:spPr>
          <a:xfrm>
            <a:off x="4668701" y="3218220"/>
            <a:ext cx="919731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缸体倾角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1B52B39B-9808-4359-8C1D-882AA1138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83484" y="0"/>
            <a:ext cx="1860516" cy="476672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柱塞泵概述</a:t>
            </a:r>
          </a:p>
        </p:txBody>
      </p:sp>
    </p:spTree>
    <p:extLst>
      <p:ext uri="{BB962C8B-B14F-4D97-AF65-F5344CB8AC3E}">
        <p14:creationId xmlns:p14="http://schemas.microsoft.com/office/powerpoint/2010/main" val="422821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>
            <a:extLst>
              <a:ext uri="{FF2B5EF4-FFF2-40B4-BE49-F238E27FC236}">
                <a16:creationId xmlns:a16="http://schemas.microsoft.com/office/drawing/2014/main" id="{701D0799-4F83-4879-87BE-A0EF9F31CA6A}"/>
              </a:ext>
            </a:extLst>
          </p:cNvPr>
          <p:cNvSpPr/>
          <p:nvPr/>
        </p:nvSpPr>
        <p:spPr>
          <a:xfrm>
            <a:off x="5559013" y="4450310"/>
            <a:ext cx="2267745" cy="21328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664" y="0"/>
            <a:ext cx="3024336" cy="497866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轴向柱塞泵工作原理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5"/>
            <a:ext cx="4392488" cy="2608401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直轴轴向柱塞泵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传动轴带动缸体（或斜盘）转动，柱塞往复运动进行吸排油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缸体旋转一周，每个柱塞往复运动一次，完成一次吸油和压油动作。</a:t>
            </a:r>
          </a:p>
          <a:p>
            <a:pPr lvl="1"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CC5CF40-A38F-4102-8C88-DB214567D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84" y="4151535"/>
            <a:ext cx="4032448" cy="2608401"/>
          </a:xfrm>
          <a:prstGeom prst="rect">
            <a:avLst/>
          </a:prstGeom>
        </p:spPr>
      </p:pic>
      <p:pic>
        <p:nvPicPr>
          <p:cNvPr id="8" name="Picture 9">
            <a:extLst>
              <a:ext uri="{FF2B5EF4-FFF2-40B4-BE49-F238E27FC236}">
                <a16:creationId xmlns:a16="http://schemas.microsoft.com/office/drawing/2014/main" id="{00DA18CB-B099-4029-B604-5CF0247BA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1964" y="1119524"/>
            <a:ext cx="3919494" cy="2251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9" name="组合 18">
            <a:extLst>
              <a:ext uri="{FF2B5EF4-FFF2-40B4-BE49-F238E27FC236}">
                <a16:creationId xmlns:a16="http://schemas.microsoft.com/office/drawing/2014/main" id="{A609CCAE-17F3-41B7-BABC-75D26B717EE6}"/>
              </a:ext>
            </a:extLst>
          </p:cNvPr>
          <p:cNvGrpSpPr/>
          <p:nvPr/>
        </p:nvGrpSpPr>
        <p:grpSpPr>
          <a:xfrm>
            <a:off x="5703030" y="4666333"/>
            <a:ext cx="1728192" cy="1728192"/>
            <a:chOff x="6948264" y="4774225"/>
            <a:chExt cx="1927479" cy="1927479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E8E64E6-AAA6-489F-9EF3-5C8962010358}"/>
                </a:ext>
              </a:extLst>
            </p:cNvPr>
            <p:cNvSpPr/>
            <p:nvPr/>
          </p:nvSpPr>
          <p:spPr>
            <a:xfrm>
              <a:off x="6948264" y="4774225"/>
              <a:ext cx="1927479" cy="1927479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8F6D02ED-7D28-4962-8AAA-B4974C33587B}"/>
                </a:ext>
              </a:extLst>
            </p:cNvPr>
            <p:cNvSpPr/>
            <p:nvPr/>
          </p:nvSpPr>
          <p:spPr>
            <a:xfrm>
              <a:off x="7713981" y="5539942"/>
              <a:ext cx="396044" cy="39604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970C114C-118D-4616-A816-C25FD6A1E66A}"/>
                </a:ext>
              </a:extLst>
            </p:cNvPr>
            <p:cNvSpPr/>
            <p:nvPr/>
          </p:nvSpPr>
          <p:spPr>
            <a:xfrm>
              <a:off x="7648436" y="5474397"/>
              <a:ext cx="527134" cy="527134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FF02FD0A-AA56-4D96-96EE-A9C4B13AB26D}"/>
                </a:ext>
              </a:extLst>
            </p:cNvPr>
            <p:cNvSpPr/>
            <p:nvPr/>
          </p:nvSpPr>
          <p:spPr>
            <a:xfrm>
              <a:off x="7313832" y="5205570"/>
              <a:ext cx="462739" cy="1049748"/>
            </a:xfrm>
            <a:custGeom>
              <a:avLst/>
              <a:gdLst>
                <a:gd name="connsiteX0" fmla="*/ 316843 w 454605"/>
                <a:gd name="connsiteY0" fmla="*/ 30525 h 1100525"/>
                <a:gd name="connsiteX1" fmla="*/ 137 w 454605"/>
                <a:gd name="connsiteY1" fmla="*/ 561544 h 1100525"/>
                <a:gd name="connsiteX2" fmla="*/ 278743 w 454605"/>
                <a:gd name="connsiteY2" fmla="*/ 1071131 h 1100525"/>
                <a:gd name="connsiteX3" fmla="*/ 416856 w 454605"/>
                <a:gd name="connsiteY3" fmla="*/ 1023506 h 1100525"/>
                <a:gd name="connsiteX4" fmla="*/ 409712 w 454605"/>
                <a:gd name="connsiteY4" fmla="*/ 894919 h 1100525"/>
                <a:gd name="connsiteX5" fmla="*/ 212068 w 454605"/>
                <a:gd name="connsiteY5" fmla="*/ 561544 h 1100525"/>
                <a:gd name="connsiteX6" fmla="*/ 416856 w 454605"/>
                <a:gd name="connsiteY6" fmla="*/ 223406 h 1100525"/>
                <a:gd name="connsiteX7" fmla="*/ 445431 w 454605"/>
                <a:gd name="connsiteY7" fmla="*/ 80531 h 1100525"/>
                <a:gd name="connsiteX8" fmla="*/ 316843 w 454605"/>
                <a:gd name="connsiteY8" fmla="*/ 30525 h 1100525"/>
                <a:gd name="connsiteX0" fmla="*/ 316843 w 454605"/>
                <a:gd name="connsiteY0" fmla="*/ 19263 h 1089263"/>
                <a:gd name="connsiteX1" fmla="*/ 137 w 454605"/>
                <a:gd name="connsiteY1" fmla="*/ 550282 h 1089263"/>
                <a:gd name="connsiteX2" fmla="*/ 278743 w 454605"/>
                <a:gd name="connsiteY2" fmla="*/ 1059869 h 1089263"/>
                <a:gd name="connsiteX3" fmla="*/ 416856 w 454605"/>
                <a:gd name="connsiteY3" fmla="*/ 1012244 h 1089263"/>
                <a:gd name="connsiteX4" fmla="*/ 409712 w 454605"/>
                <a:gd name="connsiteY4" fmla="*/ 883657 h 1089263"/>
                <a:gd name="connsiteX5" fmla="*/ 212068 w 454605"/>
                <a:gd name="connsiteY5" fmla="*/ 550282 h 1089263"/>
                <a:gd name="connsiteX6" fmla="*/ 416856 w 454605"/>
                <a:gd name="connsiteY6" fmla="*/ 212144 h 1089263"/>
                <a:gd name="connsiteX7" fmla="*/ 445431 w 454605"/>
                <a:gd name="connsiteY7" fmla="*/ 69269 h 1089263"/>
                <a:gd name="connsiteX8" fmla="*/ 316843 w 454605"/>
                <a:gd name="connsiteY8" fmla="*/ 19263 h 1089263"/>
                <a:gd name="connsiteX0" fmla="*/ 316843 w 454605"/>
                <a:gd name="connsiteY0" fmla="*/ 25232 h 1095232"/>
                <a:gd name="connsiteX1" fmla="*/ 137 w 454605"/>
                <a:gd name="connsiteY1" fmla="*/ 556251 h 1095232"/>
                <a:gd name="connsiteX2" fmla="*/ 278743 w 454605"/>
                <a:gd name="connsiteY2" fmla="*/ 1065838 h 1095232"/>
                <a:gd name="connsiteX3" fmla="*/ 416856 w 454605"/>
                <a:gd name="connsiteY3" fmla="*/ 1018213 h 1095232"/>
                <a:gd name="connsiteX4" fmla="*/ 409712 w 454605"/>
                <a:gd name="connsiteY4" fmla="*/ 889626 h 1095232"/>
                <a:gd name="connsiteX5" fmla="*/ 212068 w 454605"/>
                <a:gd name="connsiteY5" fmla="*/ 556251 h 1095232"/>
                <a:gd name="connsiteX6" fmla="*/ 416856 w 454605"/>
                <a:gd name="connsiteY6" fmla="*/ 218113 h 1095232"/>
                <a:gd name="connsiteX7" fmla="*/ 445431 w 454605"/>
                <a:gd name="connsiteY7" fmla="*/ 75238 h 1095232"/>
                <a:gd name="connsiteX8" fmla="*/ 316843 w 454605"/>
                <a:gd name="connsiteY8" fmla="*/ 25232 h 1095232"/>
                <a:gd name="connsiteX0" fmla="*/ 316843 w 451430"/>
                <a:gd name="connsiteY0" fmla="*/ 19615 h 1089615"/>
                <a:gd name="connsiteX1" fmla="*/ 137 w 451430"/>
                <a:gd name="connsiteY1" fmla="*/ 550634 h 1089615"/>
                <a:gd name="connsiteX2" fmla="*/ 278743 w 451430"/>
                <a:gd name="connsiteY2" fmla="*/ 1060221 h 1089615"/>
                <a:gd name="connsiteX3" fmla="*/ 416856 w 451430"/>
                <a:gd name="connsiteY3" fmla="*/ 1012596 h 1089615"/>
                <a:gd name="connsiteX4" fmla="*/ 409712 w 451430"/>
                <a:gd name="connsiteY4" fmla="*/ 884009 h 1089615"/>
                <a:gd name="connsiteX5" fmla="*/ 212068 w 451430"/>
                <a:gd name="connsiteY5" fmla="*/ 550634 h 1089615"/>
                <a:gd name="connsiteX6" fmla="*/ 416856 w 451430"/>
                <a:gd name="connsiteY6" fmla="*/ 212496 h 1089615"/>
                <a:gd name="connsiteX7" fmla="*/ 445431 w 451430"/>
                <a:gd name="connsiteY7" fmla="*/ 69621 h 1089615"/>
                <a:gd name="connsiteX8" fmla="*/ 316843 w 451430"/>
                <a:gd name="connsiteY8" fmla="*/ 19615 h 1089615"/>
                <a:gd name="connsiteX0" fmla="*/ 316843 w 451430"/>
                <a:gd name="connsiteY0" fmla="*/ 1043 h 1071043"/>
                <a:gd name="connsiteX1" fmla="*/ 137 w 451430"/>
                <a:gd name="connsiteY1" fmla="*/ 532062 h 1071043"/>
                <a:gd name="connsiteX2" fmla="*/ 278743 w 451430"/>
                <a:gd name="connsiteY2" fmla="*/ 1041649 h 1071043"/>
                <a:gd name="connsiteX3" fmla="*/ 416856 w 451430"/>
                <a:gd name="connsiteY3" fmla="*/ 994024 h 1071043"/>
                <a:gd name="connsiteX4" fmla="*/ 409712 w 451430"/>
                <a:gd name="connsiteY4" fmla="*/ 865437 h 1071043"/>
                <a:gd name="connsiteX5" fmla="*/ 212068 w 451430"/>
                <a:gd name="connsiteY5" fmla="*/ 532062 h 1071043"/>
                <a:gd name="connsiteX6" fmla="*/ 416856 w 451430"/>
                <a:gd name="connsiteY6" fmla="*/ 193924 h 1071043"/>
                <a:gd name="connsiteX7" fmla="*/ 445431 w 451430"/>
                <a:gd name="connsiteY7" fmla="*/ 51049 h 1071043"/>
                <a:gd name="connsiteX8" fmla="*/ 316843 w 451430"/>
                <a:gd name="connsiteY8" fmla="*/ 1043 h 1071043"/>
                <a:gd name="connsiteX0" fmla="*/ 316961 w 451548"/>
                <a:gd name="connsiteY0" fmla="*/ 1043 h 1071043"/>
                <a:gd name="connsiteX1" fmla="*/ 255 w 451548"/>
                <a:gd name="connsiteY1" fmla="*/ 532062 h 1071043"/>
                <a:gd name="connsiteX2" fmla="*/ 278861 w 451548"/>
                <a:gd name="connsiteY2" fmla="*/ 1041649 h 1071043"/>
                <a:gd name="connsiteX3" fmla="*/ 416974 w 451548"/>
                <a:gd name="connsiteY3" fmla="*/ 994024 h 1071043"/>
                <a:gd name="connsiteX4" fmla="*/ 409830 w 451548"/>
                <a:gd name="connsiteY4" fmla="*/ 865437 h 1071043"/>
                <a:gd name="connsiteX5" fmla="*/ 212186 w 451548"/>
                <a:gd name="connsiteY5" fmla="*/ 532062 h 1071043"/>
                <a:gd name="connsiteX6" fmla="*/ 416974 w 451548"/>
                <a:gd name="connsiteY6" fmla="*/ 193924 h 1071043"/>
                <a:gd name="connsiteX7" fmla="*/ 445549 w 451548"/>
                <a:gd name="connsiteY7" fmla="*/ 51049 h 1071043"/>
                <a:gd name="connsiteX8" fmla="*/ 316961 w 451548"/>
                <a:gd name="connsiteY8" fmla="*/ 1043 h 1071043"/>
                <a:gd name="connsiteX0" fmla="*/ 316961 w 451548"/>
                <a:gd name="connsiteY0" fmla="*/ 1043 h 1071043"/>
                <a:gd name="connsiteX1" fmla="*/ 255 w 451548"/>
                <a:gd name="connsiteY1" fmla="*/ 532062 h 1071043"/>
                <a:gd name="connsiteX2" fmla="*/ 278861 w 451548"/>
                <a:gd name="connsiteY2" fmla="*/ 1041649 h 1071043"/>
                <a:gd name="connsiteX3" fmla="*/ 416974 w 451548"/>
                <a:gd name="connsiteY3" fmla="*/ 994024 h 1071043"/>
                <a:gd name="connsiteX4" fmla="*/ 409830 w 451548"/>
                <a:gd name="connsiteY4" fmla="*/ 865437 h 1071043"/>
                <a:gd name="connsiteX5" fmla="*/ 212186 w 451548"/>
                <a:gd name="connsiteY5" fmla="*/ 532062 h 1071043"/>
                <a:gd name="connsiteX6" fmla="*/ 416974 w 451548"/>
                <a:gd name="connsiteY6" fmla="*/ 193924 h 1071043"/>
                <a:gd name="connsiteX7" fmla="*/ 445549 w 451548"/>
                <a:gd name="connsiteY7" fmla="*/ 51049 h 1071043"/>
                <a:gd name="connsiteX8" fmla="*/ 316961 w 451548"/>
                <a:gd name="connsiteY8" fmla="*/ 1043 h 1071043"/>
                <a:gd name="connsiteX0" fmla="*/ 316961 w 451548"/>
                <a:gd name="connsiteY0" fmla="*/ 1043 h 1071043"/>
                <a:gd name="connsiteX1" fmla="*/ 255 w 451548"/>
                <a:gd name="connsiteY1" fmla="*/ 532062 h 1071043"/>
                <a:gd name="connsiteX2" fmla="*/ 278861 w 451548"/>
                <a:gd name="connsiteY2" fmla="*/ 1041649 h 1071043"/>
                <a:gd name="connsiteX3" fmla="*/ 416974 w 451548"/>
                <a:gd name="connsiteY3" fmla="*/ 994024 h 1071043"/>
                <a:gd name="connsiteX4" fmla="*/ 409830 w 451548"/>
                <a:gd name="connsiteY4" fmla="*/ 865437 h 1071043"/>
                <a:gd name="connsiteX5" fmla="*/ 212186 w 451548"/>
                <a:gd name="connsiteY5" fmla="*/ 532062 h 1071043"/>
                <a:gd name="connsiteX6" fmla="*/ 416974 w 451548"/>
                <a:gd name="connsiteY6" fmla="*/ 193924 h 1071043"/>
                <a:gd name="connsiteX7" fmla="*/ 445549 w 451548"/>
                <a:gd name="connsiteY7" fmla="*/ 51049 h 1071043"/>
                <a:gd name="connsiteX8" fmla="*/ 316961 w 451548"/>
                <a:gd name="connsiteY8" fmla="*/ 1043 h 1071043"/>
                <a:gd name="connsiteX0" fmla="*/ 316961 w 450553"/>
                <a:gd name="connsiteY0" fmla="*/ 1043 h 1071043"/>
                <a:gd name="connsiteX1" fmla="*/ 255 w 450553"/>
                <a:gd name="connsiteY1" fmla="*/ 532062 h 1071043"/>
                <a:gd name="connsiteX2" fmla="*/ 278861 w 450553"/>
                <a:gd name="connsiteY2" fmla="*/ 1041649 h 1071043"/>
                <a:gd name="connsiteX3" fmla="*/ 416974 w 450553"/>
                <a:gd name="connsiteY3" fmla="*/ 994024 h 1071043"/>
                <a:gd name="connsiteX4" fmla="*/ 409830 w 450553"/>
                <a:gd name="connsiteY4" fmla="*/ 865437 h 1071043"/>
                <a:gd name="connsiteX5" fmla="*/ 212186 w 450553"/>
                <a:gd name="connsiteY5" fmla="*/ 532062 h 1071043"/>
                <a:gd name="connsiteX6" fmla="*/ 416974 w 450553"/>
                <a:gd name="connsiteY6" fmla="*/ 193924 h 1071043"/>
                <a:gd name="connsiteX7" fmla="*/ 445549 w 450553"/>
                <a:gd name="connsiteY7" fmla="*/ 51049 h 1071043"/>
                <a:gd name="connsiteX8" fmla="*/ 316961 w 450553"/>
                <a:gd name="connsiteY8" fmla="*/ 1043 h 1071043"/>
                <a:gd name="connsiteX0" fmla="*/ 316961 w 459835"/>
                <a:gd name="connsiteY0" fmla="*/ 981 h 1070981"/>
                <a:gd name="connsiteX1" fmla="*/ 255 w 459835"/>
                <a:gd name="connsiteY1" fmla="*/ 532000 h 1070981"/>
                <a:gd name="connsiteX2" fmla="*/ 278861 w 459835"/>
                <a:gd name="connsiteY2" fmla="*/ 1041587 h 1070981"/>
                <a:gd name="connsiteX3" fmla="*/ 416974 w 459835"/>
                <a:gd name="connsiteY3" fmla="*/ 993962 h 1070981"/>
                <a:gd name="connsiteX4" fmla="*/ 409830 w 459835"/>
                <a:gd name="connsiteY4" fmla="*/ 865375 h 1070981"/>
                <a:gd name="connsiteX5" fmla="*/ 212186 w 459835"/>
                <a:gd name="connsiteY5" fmla="*/ 532000 h 1070981"/>
                <a:gd name="connsiteX6" fmla="*/ 433643 w 459835"/>
                <a:gd name="connsiteY6" fmla="*/ 186718 h 1070981"/>
                <a:gd name="connsiteX7" fmla="*/ 445549 w 459835"/>
                <a:gd name="connsiteY7" fmla="*/ 50987 h 1070981"/>
                <a:gd name="connsiteX8" fmla="*/ 316961 w 459835"/>
                <a:gd name="connsiteY8" fmla="*/ 981 h 1070981"/>
                <a:gd name="connsiteX0" fmla="*/ 316961 w 462775"/>
                <a:gd name="connsiteY0" fmla="*/ 1642 h 1071642"/>
                <a:gd name="connsiteX1" fmla="*/ 255 w 462775"/>
                <a:gd name="connsiteY1" fmla="*/ 532661 h 1071642"/>
                <a:gd name="connsiteX2" fmla="*/ 278861 w 462775"/>
                <a:gd name="connsiteY2" fmla="*/ 1042248 h 1071642"/>
                <a:gd name="connsiteX3" fmla="*/ 416974 w 462775"/>
                <a:gd name="connsiteY3" fmla="*/ 994623 h 1071642"/>
                <a:gd name="connsiteX4" fmla="*/ 409830 w 462775"/>
                <a:gd name="connsiteY4" fmla="*/ 866036 h 1071642"/>
                <a:gd name="connsiteX5" fmla="*/ 212186 w 462775"/>
                <a:gd name="connsiteY5" fmla="*/ 532661 h 1071642"/>
                <a:gd name="connsiteX6" fmla="*/ 433643 w 462775"/>
                <a:gd name="connsiteY6" fmla="*/ 187379 h 1071642"/>
                <a:gd name="connsiteX7" fmla="*/ 445549 w 462775"/>
                <a:gd name="connsiteY7" fmla="*/ 51648 h 1071642"/>
                <a:gd name="connsiteX8" fmla="*/ 316961 w 462775"/>
                <a:gd name="connsiteY8" fmla="*/ 1642 h 1071642"/>
                <a:gd name="connsiteX0" fmla="*/ 316961 w 462775"/>
                <a:gd name="connsiteY0" fmla="*/ 1642 h 1071642"/>
                <a:gd name="connsiteX1" fmla="*/ 255 w 462775"/>
                <a:gd name="connsiteY1" fmla="*/ 532661 h 1071642"/>
                <a:gd name="connsiteX2" fmla="*/ 278861 w 462775"/>
                <a:gd name="connsiteY2" fmla="*/ 1042248 h 1071642"/>
                <a:gd name="connsiteX3" fmla="*/ 416974 w 462775"/>
                <a:gd name="connsiteY3" fmla="*/ 994623 h 1071642"/>
                <a:gd name="connsiteX4" fmla="*/ 409830 w 462775"/>
                <a:gd name="connsiteY4" fmla="*/ 866036 h 1071642"/>
                <a:gd name="connsiteX5" fmla="*/ 212186 w 462775"/>
                <a:gd name="connsiteY5" fmla="*/ 532661 h 1071642"/>
                <a:gd name="connsiteX6" fmla="*/ 433643 w 462775"/>
                <a:gd name="connsiteY6" fmla="*/ 187379 h 1071642"/>
                <a:gd name="connsiteX7" fmla="*/ 445549 w 462775"/>
                <a:gd name="connsiteY7" fmla="*/ 51648 h 1071642"/>
                <a:gd name="connsiteX8" fmla="*/ 316961 w 462775"/>
                <a:gd name="connsiteY8" fmla="*/ 1642 h 1071642"/>
                <a:gd name="connsiteX0" fmla="*/ 316925 w 462739"/>
                <a:gd name="connsiteY0" fmla="*/ 1642 h 1046856"/>
                <a:gd name="connsiteX1" fmla="*/ 219 w 462739"/>
                <a:gd name="connsiteY1" fmla="*/ 532661 h 1046856"/>
                <a:gd name="connsiteX2" fmla="*/ 278825 w 462739"/>
                <a:gd name="connsiteY2" fmla="*/ 1042248 h 1046856"/>
                <a:gd name="connsiteX3" fmla="*/ 416938 w 462739"/>
                <a:gd name="connsiteY3" fmla="*/ 994623 h 1046856"/>
                <a:gd name="connsiteX4" fmla="*/ 409794 w 462739"/>
                <a:gd name="connsiteY4" fmla="*/ 866036 h 1046856"/>
                <a:gd name="connsiteX5" fmla="*/ 212150 w 462739"/>
                <a:gd name="connsiteY5" fmla="*/ 532661 h 1046856"/>
                <a:gd name="connsiteX6" fmla="*/ 433607 w 462739"/>
                <a:gd name="connsiteY6" fmla="*/ 187379 h 1046856"/>
                <a:gd name="connsiteX7" fmla="*/ 445513 w 462739"/>
                <a:gd name="connsiteY7" fmla="*/ 51648 h 1046856"/>
                <a:gd name="connsiteX8" fmla="*/ 316925 w 462739"/>
                <a:gd name="connsiteY8" fmla="*/ 1642 h 1046856"/>
                <a:gd name="connsiteX0" fmla="*/ 316925 w 462739"/>
                <a:gd name="connsiteY0" fmla="*/ 1642 h 1057330"/>
                <a:gd name="connsiteX1" fmla="*/ 219 w 462739"/>
                <a:gd name="connsiteY1" fmla="*/ 532661 h 1057330"/>
                <a:gd name="connsiteX2" fmla="*/ 278825 w 462739"/>
                <a:gd name="connsiteY2" fmla="*/ 1042248 h 1057330"/>
                <a:gd name="connsiteX3" fmla="*/ 416938 w 462739"/>
                <a:gd name="connsiteY3" fmla="*/ 994623 h 1057330"/>
                <a:gd name="connsiteX4" fmla="*/ 409794 w 462739"/>
                <a:gd name="connsiteY4" fmla="*/ 866036 h 1057330"/>
                <a:gd name="connsiteX5" fmla="*/ 212150 w 462739"/>
                <a:gd name="connsiteY5" fmla="*/ 532661 h 1057330"/>
                <a:gd name="connsiteX6" fmla="*/ 433607 w 462739"/>
                <a:gd name="connsiteY6" fmla="*/ 187379 h 1057330"/>
                <a:gd name="connsiteX7" fmla="*/ 445513 w 462739"/>
                <a:gd name="connsiteY7" fmla="*/ 51648 h 1057330"/>
                <a:gd name="connsiteX8" fmla="*/ 316925 w 462739"/>
                <a:gd name="connsiteY8" fmla="*/ 1642 h 1057330"/>
                <a:gd name="connsiteX0" fmla="*/ 316925 w 462739"/>
                <a:gd name="connsiteY0" fmla="*/ 1642 h 1049748"/>
                <a:gd name="connsiteX1" fmla="*/ 219 w 462739"/>
                <a:gd name="connsiteY1" fmla="*/ 532661 h 1049748"/>
                <a:gd name="connsiteX2" fmla="*/ 278825 w 462739"/>
                <a:gd name="connsiteY2" fmla="*/ 1042248 h 1049748"/>
                <a:gd name="connsiteX3" fmla="*/ 416938 w 462739"/>
                <a:gd name="connsiteY3" fmla="*/ 994623 h 1049748"/>
                <a:gd name="connsiteX4" fmla="*/ 409794 w 462739"/>
                <a:gd name="connsiteY4" fmla="*/ 866036 h 1049748"/>
                <a:gd name="connsiteX5" fmla="*/ 212150 w 462739"/>
                <a:gd name="connsiteY5" fmla="*/ 532661 h 1049748"/>
                <a:gd name="connsiteX6" fmla="*/ 433607 w 462739"/>
                <a:gd name="connsiteY6" fmla="*/ 187379 h 1049748"/>
                <a:gd name="connsiteX7" fmla="*/ 445513 w 462739"/>
                <a:gd name="connsiteY7" fmla="*/ 51648 h 1049748"/>
                <a:gd name="connsiteX8" fmla="*/ 316925 w 462739"/>
                <a:gd name="connsiteY8" fmla="*/ 1642 h 1049748"/>
                <a:gd name="connsiteX0" fmla="*/ 316925 w 462739"/>
                <a:gd name="connsiteY0" fmla="*/ 1642 h 1049748"/>
                <a:gd name="connsiteX1" fmla="*/ 219 w 462739"/>
                <a:gd name="connsiteY1" fmla="*/ 532661 h 1049748"/>
                <a:gd name="connsiteX2" fmla="*/ 278825 w 462739"/>
                <a:gd name="connsiteY2" fmla="*/ 1042248 h 1049748"/>
                <a:gd name="connsiteX3" fmla="*/ 416938 w 462739"/>
                <a:gd name="connsiteY3" fmla="*/ 994623 h 1049748"/>
                <a:gd name="connsiteX4" fmla="*/ 409794 w 462739"/>
                <a:gd name="connsiteY4" fmla="*/ 866036 h 1049748"/>
                <a:gd name="connsiteX5" fmla="*/ 212150 w 462739"/>
                <a:gd name="connsiteY5" fmla="*/ 532661 h 1049748"/>
                <a:gd name="connsiteX6" fmla="*/ 433607 w 462739"/>
                <a:gd name="connsiteY6" fmla="*/ 187379 h 1049748"/>
                <a:gd name="connsiteX7" fmla="*/ 445513 w 462739"/>
                <a:gd name="connsiteY7" fmla="*/ 51648 h 1049748"/>
                <a:gd name="connsiteX8" fmla="*/ 316925 w 462739"/>
                <a:gd name="connsiteY8" fmla="*/ 1642 h 104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739" h="1049748">
                  <a:moveTo>
                    <a:pt x="316925" y="1642"/>
                  </a:moveTo>
                  <a:cubicBezTo>
                    <a:pt x="276046" y="7992"/>
                    <a:pt x="8951" y="187777"/>
                    <a:pt x="219" y="532661"/>
                  </a:cubicBezTo>
                  <a:cubicBezTo>
                    <a:pt x="-8513" y="877545"/>
                    <a:pt x="247472" y="1024785"/>
                    <a:pt x="278825" y="1042248"/>
                  </a:cubicBezTo>
                  <a:cubicBezTo>
                    <a:pt x="310178" y="1059711"/>
                    <a:pt x="383204" y="1047805"/>
                    <a:pt x="416938" y="994623"/>
                  </a:cubicBezTo>
                  <a:cubicBezTo>
                    <a:pt x="450672" y="941441"/>
                    <a:pt x="427256" y="893024"/>
                    <a:pt x="409794" y="866036"/>
                  </a:cubicBezTo>
                  <a:cubicBezTo>
                    <a:pt x="392332" y="839048"/>
                    <a:pt x="205799" y="783883"/>
                    <a:pt x="212150" y="532661"/>
                  </a:cubicBezTo>
                  <a:cubicBezTo>
                    <a:pt x="218501" y="281439"/>
                    <a:pt x="399475" y="217542"/>
                    <a:pt x="433607" y="187379"/>
                  </a:cubicBezTo>
                  <a:cubicBezTo>
                    <a:pt x="467739" y="157216"/>
                    <a:pt x="472103" y="96891"/>
                    <a:pt x="445513" y="51648"/>
                  </a:cubicBezTo>
                  <a:cubicBezTo>
                    <a:pt x="418923" y="6405"/>
                    <a:pt x="357804" y="-4708"/>
                    <a:pt x="316925" y="1642"/>
                  </a:cubicBezTo>
                  <a:close/>
                </a:path>
              </a:pathLst>
            </a:custGeom>
            <a:solidFill>
              <a:srgbClr val="0070C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EFB838EC-DC6B-4629-B457-4C1AB9C79E9D}"/>
                </a:ext>
              </a:extLst>
            </p:cNvPr>
            <p:cNvSpPr/>
            <p:nvPr/>
          </p:nvSpPr>
          <p:spPr>
            <a:xfrm flipH="1">
              <a:off x="8053803" y="5204722"/>
              <a:ext cx="462738" cy="1049748"/>
            </a:xfrm>
            <a:custGeom>
              <a:avLst/>
              <a:gdLst>
                <a:gd name="connsiteX0" fmla="*/ 316843 w 454605"/>
                <a:gd name="connsiteY0" fmla="*/ 30525 h 1100525"/>
                <a:gd name="connsiteX1" fmla="*/ 137 w 454605"/>
                <a:gd name="connsiteY1" fmla="*/ 561544 h 1100525"/>
                <a:gd name="connsiteX2" fmla="*/ 278743 w 454605"/>
                <a:gd name="connsiteY2" fmla="*/ 1071131 h 1100525"/>
                <a:gd name="connsiteX3" fmla="*/ 416856 w 454605"/>
                <a:gd name="connsiteY3" fmla="*/ 1023506 h 1100525"/>
                <a:gd name="connsiteX4" fmla="*/ 409712 w 454605"/>
                <a:gd name="connsiteY4" fmla="*/ 894919 h 1100525"/>
                <a:gd name="connsiteX5" fmla="*/ 212068 w 454605"/>
                <a:gd name="connsiteY5" fmla="*/ 561544 h 1100525"/>
                <a:gd name="connsiteX6" fmla="*/ 416856 w 454605"/>
                <a:gd name="connsiteY6" fmla="*/ 223406 h 1100525"/>
                <a:gd name="connsiteX7" fmla="*/ 445431 w 454605"/>
                <a:gd name="connsiteY7" fmla="*/ 80531 h 1100525"/>
                <a:gd name="connsiteX8" fmla="*/ 316843 w 454605"/>
                <a:gd name="connsiteY8" fmla="*/ 30525 h 1100525"/>
                <a:gd name="connsiteX0" fmla="*/ 316843 w 454605"/>
                <a:gd name="connsiteY0" fmla="*/ 19263 h 1089263"/>
                <a:gd name="connsiteX1" fmla="*/ 137 w 454605"/>
                <a:gd name="connsiteY1" fmla="*/ 550282 h 1089263"/>
                <a:gd name="connsiteX2" fmla="*/ 278743 w 454605"/>
                <a:gd name="connsiteY2" fmla="*/ 1059869 h 1089263"/>
                <a:gd name="connsiteX3" fmla="*/ 416856 w 454605"/>
                <a:gd name="connsiteY3" fmla="*/ 1012244 h 1089263"/>
                <a:gd name="connsiteX4" fmla="*/ 409712 w 454605"/>
                <a:gd name="connsiteY4" fmla="*/ 883657 h 1089263"/>
                <a:gd name="connsiteX5" fmla="*/ 212068 w 454605"/>
                <a:gd name="connsiteY5" fmla="*/ 550282 h 1089263"/>
                <a:gd name="connsiteX6" fmla="*/ 416856 w 454605"/>
                <a:gd name="connsiteY6" fmla="*/ 212144 h 1089263"/>
                <a:gd name="connsiteX7" fmla="*/ 445431 w 454605"/>
                <a:gd name="connsiteY7" fmla="*/ 69269 h 1089263"/>
                <a:gd name="connsiteX8" fmla="*/ 316843 w 454605"/>
                <a:gd name="connsiteY8" fmla="*/ 19263 h 1089263"/>
                <a:gd name="connsiteX0" fmla="*/ 316843 w 454605"/>
                <a:gd name="connsiteY0" fmla="*/ 25232 h 1095232"/>
                <a:gd name="connsiteX1" fmla="*/ 137 w 454605"/>
                <a:gd name="connsiteY1" fmla="*/ 556251 h 1095232"/>
                <a:gd name="connsiteX2" fmla="*/ 278743 w 454605"/>
                <a:gd name="connsiteY2" fmla="*/ 1065838 h 1095232"/>
                <a:gd name="connsiteX3" fmla="*/ 416856 w 454605"/>
                <a:gd name="connsiteY3" fmla="*/ 1018213 h 1095232"/>
                <a:gd name="connsiteX4" fmla="*/ 409712 w 454605"/>
                <a:gd name="connsiteY4" fmla="*/ 889626 h 1095232"/>
                <a:gd name="connsiteX5" fmla="*/ 212068 w 454605"/>
                <a:gd name="connsiteY5" fmla="*/ 556251 h 1095232"/>
                <a:gd name="connsiteX6" fmla="*/ 416856 w 454605"/>
                <a:gd name="connsiteY6" fmla="*/ 218113 h 1095232"/>
                <a:gd name="connsiteX7" fmla="*/ 445431 w 454605"/>
                <a:gd name="connsiteY7" fmla="*/ 75238 h 1095232"/>
                <a:gd name="connsiteX8" fmla="*/ 316843 w 454605"/>
                <a:gd name="connsiteY8" fmla="*/ 25232 h 1095232"/>
                <a:gd name="connsiteX0" fmla="*/ 316843 w 451430"/>
                <a:gd name="connsiteY0" fmla="*/ 19615 h 1089615"/>
                <a:gd name="connsiteX1" fmla="*/ 137 w 451430"/>
                <a:gd name="connsiteY1" fmla="*/ 550634 h 1089615"/>
                <a:gd name="connsiteX2" fmla="*/ 278743 w 451430"/>
                <a:gd name="connsiteY2" fmla="*/ 1060221 h 1089615"/>
                <a:gd name="connsiteX3" fmla="*/ 416856 w 451430"/>
                <a:gd name="connsiteY3" fmla="*/ 1012596 h 1089615"/>
                <a:gd name="connsiteX4" fmla="*/ 409712 w 451430"/>
                <a:gd name="connsiteY4" fmla="*/ 884009 h 1089615"/>
                <a:gd name="connsiteX5" fmla="*/ 212068 w 451430"/>
                <a:gd name="connsiteY5" fmla="*/ 550634 h 1089615"/>
                <a:gd name="connsiteX6" fmla="*/ 416856 w 451430"/>
                <a:gd name="connsiteY6" fmla="*/ 212496 h 1089615"/>
                <a:gd name="connsiteX7" fmla="*/ 445431 w 451430"/>
                <a:gd name="connsiteY7" fmla="*/ 69621 h 1089615"/>
                <a:gd name="connsiteX8" fmla="*/ 316843 w 451430"/>
                <a:gd name="connsiteY8" fmla="*/ 19615 h 1089615"/>
                <a:gd name="connsiteX0" fmla="*/ 316843 w 451430"/>
                <a:gd name="connsiteY0" fmla="*/ 1043 h 1071043"/>
                <a:gd name="connsiteX1" fmla="*/ 137 w 451430"/>
                <a:gd name="connsiteY1" fmla="*/ 532062 h 1071043"/>
                <a:gd name="connsiteX2" fmla="*/ 278743 w 451430"/>
                <a:gd name="connsiteY2" fmla="*/ 1041649 h 1071043"/>
                <a:gd name="connsiteX3" fmla="*/ 416856 w 451430"/>
                <a:gd name="connsiteY3" fmla="*/ 994024 h 1071043"/>
                <a:gd name="connsiteX4" fmla="*/ 409712 w 451430"/>
                <a:gd name="connsiteY4" fmla="*/ 865437 h 1071043"/>
                <a:gd name="connsiteX5" fmla="*/ 212068 w 451430"/>
                <a:gd name="connsiteY5" fmla="*/ 532062 h 1071043"/>
                <a:gd name="connsiteX6" fmla="*/ 416856 w 451430"/>
                <a:gd name="connsiteY6" fmla="*/ 193924 h 1071043"/>
                <a:gd name="connsiteX7" fmla="*/ 445431 w 451430"/>
                <a:gd name="connsiteY7" fmla="*/ 51049 h 1071043"/>
                <a:gd name="connsiteX8" fmla="*/ 316843 w 451430"/>
                <a:gd name="connsiteY8" fmla="*/ 1043 h 1071043"/>
                <a:gd name="connsiteX0" fmla="*/ 316961 w 451548"/>
                <a:gd name="connsiteY0" fmla="*/ 1043 h 1071043"/>
                <a:gd name="connsiteX1" fmla="*/ 255 w 451548"/>
                <a:gd name="connsiteY1" fmla="*/ 532062 h 1071043"/>
                <a:gd name="connsiteX2" fmla="*/ 278861 w 451548"/>
                <a:gd name="connsiteY2" fmla="*/ 1041649 h 1071043"/>
                <a:gd name="connsiteX3" fmla="*/ 416974 w 451548"/>
                <a:gd name="connsiteY3" fmla="*/ 994024 h 1071043"/>
                <a:gd name="connsiteX4" fmla="*/ 409830 w 451548"/>
                <a:gd name="connsiteY4" fmla="*/ 865437 h 1071043"/>
                <a:gd name="connsiteX5" fmla="*/ 212186 w 451548"/>
                <a:gd name="connsiteY5" fmla="*/ 532062 h 1071043"/>
                <a:gd name="connsiteX6" fmla="*/ 416974 w 451548"/>
                <a:gd name="connsiteY6" fmla="*/ 193924 h 1071043"/>
                <a:gd name="connsiteX7" fmla="*/ 445549 w 451548"/>
                <a:gd name="connsiteY7" fmla="*/ 51049 h 1071043"/>
                <a:gd name="connsiteX8" fmla="*/ 316961 w 451548"/>
                <a:gd name="connsiteY8" fmla="*/ 1043 h 1071043"/>
                <a:gd name="connsiteX0" fmla="*/ 316961 w 451548"/>
                <a:gd name="connsiteY0" fmla="*/ 1043 h 1071043"/>
                <a:gd name="connsiteX1" fmla="*/ 255 w 451548"/>
                <a:gd name="connsiteY1" fmla="*/ 532062 h 1071043"/>
                <a:gd name="connsiteX2" fmla="*/ 278861 w 451548"/>
                <a:gd name="connsiteY2" fmla="*/ 1041649 h 1071043"/>
                <a:gd name="connsiteX3" fmla="*/ 416974 w 451548"/>
                <a:gd name="connsiteY3" fmla="*/ 994024 h 1071043"/>
                <a:gd name="connsiteX4" fmla="*/ 409830 w 451548"/>
                <a:gd name="connsiteY4" fmla="*/ 865437 h 1071043"/>
                <a:gd name="connsiteX5" fmla="*/ 212186 w 451548"/>
                <a:gd name="connsiteY5" fmla="*/ 532062 h 1071043"/>
                <a:gd name="connsiteX6" fmla="*/ 416974 w 451548"/>
                <a:gd name="connsiteY6" fmla="*/ 193924 h 1071043"/>
                <a:gd name="connsiteX7" fmla="*/ 445549 w 451548"/>
                <a:gd name="connsiteY7" fmla="*/ 51049 h 1071043"/>
                <a:gd name="connsiteX8" fmla="*/ 316961 w 451548"/>
                <a:gd name="connsiteY8" fmla="*/ 1043 h 1071043"/>
                <a:gd name="connsiteX0" fmla="*/ 316961 w 451548"/>
                <a:gd name="connsiteY0" fmla="*/ 1043 h 1071043"/>
                <a:gd name="connsiteX1" fmla="*/ 255 w 451548"/>
                <a:gd name="connsiteY1" fmla="*/ 532062 h 1071043"/>
                <a:gd name="connsiteX2" fmla="*/ 278861 w 451548"/>
                <a:gd name="connsiteY2" fmla="*/ 1041649 h 1071043"/>
                <a:gd name="connsiteX3" fmla="*/ 416974 w 451548"/>
                <a:gd name="connsiteY3" fmla="*/ 994024 h 1071043"/>
                <a:gd name="connsiteX4" fmla="*/ 409830 w 451548"/>
                <a:gd name="connsiteY4" fmla="*/ 865437 h 1071043"/>
                <a:gd name="connsiteX5" fmla="*/ 212186 w 451548"/>
                <a:gd name="connsiteY5" fmla="*/ 532062 h 1071043"/>
                <a:gd name="connsiteX6" fmla="*/ 416974 w 451548"/>
                <a:gd name="connsiteY6" fmla="*/ 193924 h 1071043"/>
                <a:gd name="connsiteX7" fmla="*/ 445549 w 451548"/>
                <a:gd name="connsiteY7" fmla="*/ 51049 h 1071043"/>
                <a:gd name="connsiteX8" fmla="*/ 316961 w 451548"/>
                <a:gd name="connsiteY8" fmla="*/ 1043 h 1071043"/>
                <a:gd name="connsiteX0" fmla="*/ 316961 w 450553"/>
                <a:gd name="connsiteY0" fmla="*/ 1043 h 1071043"/>
                <a:gd name="connsiteX1" fmla="*/ 255 w 450553"/>
                <a:gd name="connsiteY1" fmla="*/ 532062 h 1071043"/>
                <a:gd name="connsiteX2" fmla="*/ 278861 w 450553"/>
                <a:gd name="connsiteY2" fmla="*/ 1041649 h 1071043"/>
                <a:gd name="connsiteX3" fmla="*/ 416974 w 450553"/>
                <a:gd name="connsiteY3" fmla="*/ 994024 h 1071043"/>
                <a:gd name="connsiteX4" fmla="*/ 409830 w 450553"/>
                <a:gd name="connsiteY4" fmla="*/ 865437 h 1071043"/>
                <a:gd name="connsiteX5" fmla="*/ 212186 w 450553"/>
                <a:gd name="connsiteY5" fmla="*/ 532062 h 1071043"/>
                <a:gd name="connsiteX6" fmla="*/ 416974 w 450553"/>
                <a:gd name="connsiteY6" fmla="*/ 193924 h 1071043"/>
                <a:gd name="connsiteX7" fmla="*/ 445549 w 450553"/>
                <a:gd name="connsiteY7" fmla="*/ 51049 h 1071043"/>
                <a:gd name="connsiteX8" fmla="*/ 316961 w 450553"/>
                <a:gd name="connsiteY8" fmla="*/ 1043 h 1071043"/>
                <a:gd name="connsiteX0" fmla="*/ 316961 w 459835"/>
                <a:gd name="connsiteY0" fmla="*/ 981 h 1070981"/>
                <a:gd name="connsiteX1" fmla="*/ 255 w 459835"/>
                <a:gd name="connsiteY1" fmla="*/ 532000 h 1070981"/>
                <a:gd name="connsiteX2" fmla="*/ 278861 w 459835"/>
                <a:gd name="connsiteY2" fmla="*/ 1041587 h 1070981"/>
                <a:gd name="connsiteX3" fmla="*/ 416974 w 459835"/>
                <a:gd name="connsiteY3" fmla="*/ 993962 h 1070981"/>
                <a:gd name="connsiteX4" fmla="*/ 409830 w 459835"/>
                <a:gd name="connsiteY4" fmla="*/ 865375 h 1070981"/>
                <a:gd name="connsiteX5" fmla="*/ 212186 w 459835"/>
                <a:gd name="connsiteY5" fmla="*/ 532000 h 1070981"/>
                <a:gd name="connsiteX6" fmla="*/ 433643 w 459835"/>
                <a:gd name="connsiteY6" fmla="*/ 186718 h 1070981"/>
                <a:gd name="connsiteX7" fmla="*/ 445549 w 459835"/>
                <a:gd name="connsiteY7" fmla="*/ 50987 h 1070981"/>
                <a:gd name="connsiteX8" fmla="*/ 316961 w 459835"/>
                <a:gd name="connsiteY8" fmla="*/ 981 h 1070981"/>
                <a:gd name="connsiteX0" fmla="*/ 316961 w 462775"/>
                <a:gd name="connsiteY0" fmla="*/ 1642 h 1071642"/>
                <a:gd name="connsiteX1" fmla="*/ 255 w 462775"/>
                <a:gd name="connsiteY1" fmla="*/ 532661 h 1071642"/>
                <a:gd name="connsiteX2" fmla="*/ 278861 w 462775"/>
                <a:gd name="connsiteY2" fmla="*/ 1042248 h 1071642"/>
                <a:gd name="connsiteX3" fmla="*/ 416974 w 462775"/>
                <a:gd name="connsiteY3" fmla="*/ 994623 h 1071642"/>
                <a:gd name="connsiteX4" fmla="*/ 409830 w 462775"/>
                <a:gd name="connsiteY4" fmla="*/ 866036 h 1071642"/>
                <a:gd name="connsiteX5" fmla="*/ 212186 w 462775"/>
                <a:gd name="connsiteY5" fmla="*/ 532661 h 1071642"/>
                <a:gd name="connsiteX6" fmla="*/ 433643 w 462775"/>
                <a:gd name="connsiteY6" fmla="*/ 187379 h 1071642"/>
                <a:gd name="connsiteX7" fmla="*/ 445549 w 462775"/>
                <a:gd name="connsiteY7" fmla="*/ 51648 h 1071642"/>
                <a:gd name="connsiteX8" fmla="*/ 316961 w 462775"/>
                <a:gd name="connsiteY8" fmla="*/ 1642 h 1071642"/>
                <a:gd name="connsiteX0" fmla="*/ 316961 w 462775"/>
                <a:gd name="connsiteY0" fmla="*/ 1642 h 1071642"/>
                <a:gd name="connsiteX1" fmla="*/ 255 w 462775"/>
                <a:gd name="connsiteY1" fmla="*/ 532661 h 1071642"/>
                <a:gd name="connsiteX2" fmla="*/ 278861 w 462775"/>
                <a:gd name="connsiteY2" fmla="*/ 1042248 h 1071642"/>
                <a:gd name="connsiteX3" fmla="*/ 416974 w 462775"/>
                <a:gd name="connsiteY3" fmla="*/ 994623 h 1071642"/>
                <a:gd name="connsiteX4" fmla="*/ 409830 w 462775"/>
                <a:gd name="connsiteY4" fmla="*/ 866036 h 1071642"/>
                <a:gd name="connsiteX5" fmla="*/ 212186 w 462775"/>
                <a:gd name="connsiteY5" fmla="*/ 532661 h 1071642"/>
                <a:gd name="connsiteX6" fmla="*/ 433643 w 462775"/>
                <a:gd name="connsiteY6" fmla="*/ 187379 h 1071642"/>
                <a:gd name="connsiteX7" fmla="*/ 445549 w 462775"/>
                <a:gd name="connsiteY7" fmla="*/ 51648 h 1071642"/>
                <a:gd name="connsiteX8" fmla="*/ 316961 w 462775"/>
                <a:gd name="connsiteY8" fmla="*/ 1642 h 1071642"/>
                <a:gd name="connsiteX0" fmla="*/ 316925 w 462739"/>
                <a:gd name="connsiteY0" fmla="*/ 1642 h 1046856"/>
                <a:gd name="connsiteX1" fmla="*/ 219 w 462739"/>
                <a:gd name="connsiteY1" fmla="*/ 532661 h 1046856"/>
                <a:gd name="connsiteX2" fmla="*/ 278825 w 462739"/>
                <a:gd name="connsiteY2" fmla="*/ 1042248 h 1046856"/>
                <a:gd name="connsiteX3" fmla="*/ 416938 w 462739"/>
                <a:gd name="connsiteY3" fmla="*/ 994623 h 1046856"/>
                <a:gd name="connsiteX4" fmla="*/ 409794 w 462739"/>
                <a:gd name="connsiteY4" fmla="*/ 866036 h 1046856"/>
                <a:gd name="connsiteX5" fmla="*/ 212150 w 462739"/>
                <a:gd name="connsiteY5" fmla="*/ 532661 h 1046856"/>
                <a:gd name="connsiteX6" fmla="*/ 433607 w 462739"/>
                <a:gd name="connsiteY6" fmla="*/ 187379 h 1046856"/>
                <a:gd name="connsiteX7" fmla="*/ 445513 w 462739"/>
                <a:gd name="connsiteY7" fmla="*/ 51648 h 1046856"/>
                <a:gd name="connsiteX8" fmla="*/ 316925 w 462739"/>
                <a:gd name="connsiteY8" fmla="*/ 1642 h 1046856"/>
                <a:gd name="connsiteX0" fmla="*/ 316925 w 462739"/>
                <a:gd name="connsiteY0" fmla="*/ 1642 h 1057330"/>
                <a:gd name="connsiteX1" fmla="*/ 219 w 462739"/>
                <a:gd name="connsiteY1" fmla="*/ 532661 h 1057330"/>
                <a:gd name="connsiteX2" fmla="*/ 278825 w 462739"/>
                <a:gd name="connsiteY2" fmla="*/ 1042248 h 1057330"/>
                <a:gd name="connsiteX3" fmla="*/ 416938 w 462739"/>
                <a:gd name="connsiteY3" fmla="*/ 994623 h 1057330"/>
                <a:gd name="connsiteX4" fmla="*/ 409794 w 462739"/>
                <a:gd name="connsiteY4" fmla="*/ 866036 h 1057330"/>
                <a:gd name="connsiteX5" fmla="*/ 212150 w 462739"/>
                <a:gd name="connsiteY5" fmla="*/ 532661 h 1057330"/>
                <a:gd name="connsiteX6" fmla="*/ 433607 w 462739"/>
                <a:gd name="connsiteY6" fmla="*/ 187379 h 1057330"/>
                <a:gd name="connsiteX7" fmla="*/ 445513 w 462739"/>
                <a:gd name="connsiteY7" fmla="*/ 51648 h 1057330"/>
                <a:gd name="connsiteX8" fmla="*/ 316925 w 462739"/>
                <a:gd name="connsiteY8" fmla="*/ 1642 h 1057330"/>
                <a:gd name="connsiteX0" fmla="*/ 316925 w 462739"/>
                <a:gd name="connsiteY0" fmla="*/ 1642 h 1049748"/>
                <a:gd name="connsiteX1" fmla="*/ 219 w 462739"/>
                <a:gd name="connsiteY1" fmla="*/ 532661 h 1049748"/>
                <a:gd name="connsiteX2" fmla="*/ 278825 w 462739"/>
                <a:gd name="connsiteY2" fmla="*/ 1042248 h 1049748"/>
                <a:gd name="connsiteX3" fmla="*/ 416938 w 462739"/>
                <a:gd name="connsiteY3" fmla="*/ 994623 h 1049748"/>
                <a:gd name="connsiteX4" fmla="*/ 409794 w 462739"/>
                <a:gd name="connsiteY4" fmla="*/ 866036 h 1049748"/>
                <a:gd name="connsiteX5" fmla="*/ 212150 w 462739"/>
                <a:gd name="connsiteY5" fmla="*/ 532661 h 1049748"/>
                <a:gd name="connsiteX6" fmla="*/ 433607 w 462739"/>
                <a:gd name="connsiteY6" fmla="*/ 187379 h 1049748"/>
                <a:gd name="connsiteX7" fmla="*/ 445513 w 462739"/>
                <a:gd name="connsiteY7" fmla="*/ 51648 h 1049748"/>
                <a:gd name="connsiteX8" fmla="*/ 316925 w 462739"/>
                <a:gd name="connsiteY8" fmla="*/ 1642 h 1049748"/>
                <a:gd name="connsiteX0" fmla="*/ 316925 w 462739"/>
                <a:gd name="connsiteY0" fmla="*/ 1642 h 1049748"/>
                <a:gd name="connsiteX1" fmla="*/ 219 w 462739"/>
                <a:gd name="connsiteY1" fmla="*/ 532661 h 1049748"/>
                <a:gd name="connsiteX2" fmla="*/ 278825 w 462739"/>
                <a:gd name="connsiteY2" fmla="*/ 1042248 h 1049748"/>
                <a:gd name="connsiteX3" fmla="*/ 416938 w 462739"/>
                <a:gd name="connsiteY3" fmla="*/ 994623 h 1049748"/>
                <a:gd name="connsiteX4" fmla="*/ 409794 w 462739"/>
                <a:gd name="connsiteY4" fmla="*/ 866036 h 1049748"/>
                <a:gd name="connsiteX5" fmla="*/ 212150 w 462739"/>
                <a:gd name="connsiteY5" fmla="*/ 532661 h 1049748"/>
                <a:gd name="connsiteX6" fmla="*/ 433607 w 462739"/>
                <a:gd name="connsiteY6" fmla="*/ 187379 h 1049748"/>
                <a:gd name="connsiteX7" fmla="*/ 445513 w 462739"/>
                <a:gd name="connsiteY7" fmla="*/ 51648 h 1049748"/>
                <a:gd name="connsiteX8" fmla="*/ 316925 w 462739"/>
                <a:gd name="connsiteY8" fmla="*/ 1642 h 10497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62739" h="1049748">
                  <a:moveTo>
                    <a:pt x="316925" y="1642"/>
                  </a:moveTo>
                  <a:cubicBezTo>
                    <a:pt x="276046" y="7992"/>
                    <a:pt x="8951" y="187777"/>
                    <a:pt x="219" y="532661"/>
                  </a:cubicBezTo>
                  <a:cubicBezTo>
                    <a:pt x="-8513" y="877545"/>
                    <a:pt x="247472" y="1024785"/>
                    <a:pt x="278825" y="1042248"/>
                  </a:cubicBezTo>
                  <a:cubicBezTo>
                    <a:pt x="310178" y="1059711"/>
                    <a:pt x="383204" y="1047805"/>
                    <a:pt x="416938" y="994623"/>
                  </a:cubicBezTo>
                  <a:cubicBezTo>
                    <a:pt x="450672" y="941441"/>
                    <a:pt x="427256" y="893024"/>
                    <a:pt x="409794" y="866036"/>
                  </a:cubicBezTo>
                  <a:cubicBezTo>
                    <a:pt x="392332" y="839048"/>
                    <a:pt x="205799" y="783883"/>
                    <a:pt x="212150" y="532661"/>
                  </a:cubicBezTo>
                  <a:cubicBezTo>
                    <a:pt x="218501" y="281439"/>
                    <a:pt x="399475" y="217542"/>
                    <a:pt x="433607" y="187379"/>
                  </a:cubicBezTo>
                  <a:cubicBezTo>
                    <a:pt x="467739" y="157216"/>
                    <a:pt x="472103" y="96891"/>
                    <a:pt x="445513" y="51648"/>
                  </a:cubicBezTo>
                  <a:cubicBezTo>
                    <a:pt x="418923" y="6405"/>
                    <a:pt x="357804" y="-4708"/>
                    <a:pt x="316925" y="1642"/>
                  </a:cubicBezTo>
                  <a:close/>
                </a:path>
              </a:pathLst>
            </a:custGeom>
            <a:solidFill>
              <a:srgbClr val="FF000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82432A9-65EC-43B6-B7ED-EC646EAD3084}"/>
              </a:ext>
            </a:extLst>
          </p:cNvPr>
          <p:cNvCxnSpPr>
            <a:cxnSpLocks/>
          </p:cNvCxnSpPr>
          <p:nvPr/>
        </p:nvCxnSpPr>
        <p:spPr>
          <a:xfrm>
            <a:off x="5487006" y="5530430"/>
            <a:ext cx="2160240" cy="0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89570BD6-2B12-4CB8-BB52-F054A549010F}"/>
              </a:ext>
            </a:extLst>
          </p:cNvPr>
          <p:cNvCxnSpPr>
            <a:cxnSpLocks/>
          </p:cNvCxnSpPr>
          <p:nvPr/>
        </p:nvCxnSpPr>
        <p:spPr>
          <a:xfrm flipV="1">
            <a:off x="6567126" y="4450310"/>
            <a:ext cx="0" cy="2132856"/>
          </a:xfrm>
          <a:prstGeom prst="line">
            <a:avLst/>
          </a:prstGeom>
          <a:ln w="12700">
            <a:solidFill>
              <a:schemeClr val="tx1"/>
            </a:solidFill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椭圆 28">
            <a:extLst>
              <a:ext uri="{FF2B5EF4-FFF2-40B4-BE49-F238E27FC236}">
                <a16:creationId xmlns:a16="http://schemas.microsoft.com/office/drawing/2014/main" id="{349F83A8-BC7D-4232-8AFA-38229808FDF8}"/>
              </a:ext>
            </a:extLst>
          </p:cNvPr>
          <p:cNvSpPr/>
          <p:nvPr/>
        </p:nvSpPr>
        <p:spPr>
          <a:xfrm>
            <a:off x="6372200" y="5004932"/>
            <a:ext cx="181507" cy="181507"/>
          </a:xfrm>
          <a:prstGeom prst="ellipse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6362566-0FD5-4C4B-AF43-74BD780FCC0D}"/>
              </a:ext>
            </a:extLst>
          </p:cNvPr>
          <p:cNvCxnSpPr/>
          <p:nvPr/>
        </p:nvCxnSpPr>
        <p:spPr>
          <a:xfrm flipH="1">
            <a:off x="5847046" y="5890470"/>
            <a:ext cx="360040" cy="50405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7C98DFBA-26FD-4777-B7BC-A352C3D4E8A2}"/>
              </a:ext>
            </a:extLst>
          </p:cNvPr>
          <p:cNvSpPr/>
          <p:nvPr/>
        </p:nvSpPr>
        <p:spPr>
          <a:xfrm>
            <a:off x="5016751" y="6266767"/>
            <a:ext cx="9803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吸油区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09F77D63-DCBB-4D77-BE51-BD52AAA82FE6}"/>
              </a:ext>
            </a:extLst>
          </p:cNvPr>
          <p:cNvSpPr/>
          <p:nvPr/>
        </p:nvSpPr>
        <p:spPr>
          <a:xfrm>
            <a:off x="6927167" y="6266767"/>
            <a:ext cx="9803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压油区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85342D5D-B448-48D8-B622-CA14AF5353E7}"/>
              </a:ext>
            </a:extLst>
          </p:cNvPr>
          <p:cNvCxnSpPr>
            <a:cxnSpLocks/>
          </p:cNvCxnSpPr>
          <p:nvPr/>
        </p:nvCxnSpPr>
        <p:spPr>
          <a:xfrm>
            <a:off x="6968778" y="5826224"/>
            <a:ext cx="331491" cy="4143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0C8BB955-588C-4CCD-832A-B90425C67817}"/>
              </a:ext>
            </a:extLst>
          </p:cNvPr>
          <p:cNvSpPr/>
          <p:nvPr/>
        </p:nvSpPr>
        <p:spPr>
          <a:xfrm>
            <a:off x="6607884" y="4376375"/>
            <a:ext cx="98033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配流盘</a:t>
            </a:r>
          </a:p>
        </p:txBody>
      </p:sp>
    </p:spTree>
    <p:extLst>
      <p:ext uri="{BB962C8B-B14F-4D97-AF65-F5344CB8AC3E}">
        <p14:creationId xmlns:p14="http://schemas.microsoft.com/office/powerpoint/2010/main" val="279546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11 -1.85185E-6 C 0.03715 -1.85185E-6 0.05868 0.02824 0.05868 0.06296 C 0.05868 0.09769 0.03715 0.12639 0.01111 0.12639 C -0.01493 0.12639 -0.03594 0.09769 -0.03594 0.06296 C -0.03594 0.02824 -0.01493 -1.85185E-6 0.01111 -1.85185E-6 Z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63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6C9FB6B-AA10-4FA8-B2BF-9788D0382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680" y="4077072"/>
            <a:ext cx="4272396" cy="2593044"/>
          </a:xfrm>
          <a:prstGeom prst="rect">
            <a:avLst/>
          </a:prstGeom>
        </p:spPr>
      </p:pic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4429926" cy="289281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斜轴式柱塞泵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当主轴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转动时，通过连杆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和柱塞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带动缸体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转动，同时柱塞往复运动进行吸排油。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缸体旋转一周，每个柱塞往复运动一次，完成一次吸油和压油动作。</a:t>
            </a:r>
          </a:p>
          <a:p>
            <a:pPr lvl="1"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6AF4A73-FD8C-4BAD-92F0-79176CCA8EC2}"/>
              </a:ext>
            </a:extLst>
          </p:cNvPr>
          <p:cNvGrpSpPr/>
          <p:nvPr/>
        </p:nvGrpSpPr>
        <p:grpSpPr>
          <a:xfrm>
            <a:off x="5580627" y="4194632"/>
            <a:ext cx="2702504" cy="2492896"/>
            <a:chOff x="6333993" y="4239190"/>
            <a:chExt cx="2890750" cy="2666542"/>
          </a:xfrm>
        </p:grpSpPr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701D0799-4F83-4879-87BE-A0EF9F31CA6A}"/>
                </a:ext>
              </a:extLst>
            </p:cNvPr>
            <p:cNvSpPr/>
            <p:nvPr/>
          </p:nvSpPr>
          <p:spPr>
            <a:xfrm>
              <a:off x="6592698" y="4239190"/>
              <a:ext cx="2626044" cy="26665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609CCAE-17F3-41B7-BABC-75D26B717EE6}"/>
                </a:ext>
              </a:extLst>
            </p:cNvPr>
            <p:cNvGrpSpPr/>
            <p:nvPr/>
          </p:nvGrpSpPr>
          <p:grpSpPr>
            <a:xfrm>
              <a:off x="7020272" y="4941167"/>
              <a:ext cx="1728192" cy="1728192"/>
              <a:chOff x="6948264" y="4774225"/>
              <a:chExt cx="1927479" cy="1927479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DE8E64E6-AAA6-489F-9EF3-5C8962010358}"/>
                  </a:ext>
                </a:extLst>
              </p:cNvPr>
              <p:cNvSpPr/>
              <p:nvPr/>
            </p:nvSpPr>
            <p:spPr>
              <a:xfrm>
                <a:off x="6948264" y="4774225"/>
                <a:ext cx="1927479" cy="1927479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椭圆 13">
                <a:extLst>
                  <a:ext uri="{FF2B5EF4-FFF2-40B4-BE49-F238E27FC236}">
                    <a16:creationId xmlns:a16="http://schemas.microsoft.com/office/drawing/2014/main" id="{8F6D02ED-7D28-4962-8AAA-B4974C33587B}"/>
                  </a:ext>
                </a:extLst>
              </p:cNvPr>
              <p:cNvSpPr/>
              <p:nvPr/>
            </p:nvSpPr>
            <p:spPr>
              <a:xfrm>
                <a:off x="7713981" y="5539942"/>
                <a:ext cx="396044" cy="39604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椭圆 14">
                <a:extLst>
                  <a:ext uri="{FF2B5EF4-FFF2-40B4-BE49-F238E27FC236}">
                    <a16:creationId xmlns:a16="http://schemas.microsoft.com/office/drawing/2014/main" id="{970C114C-118D-4616-A816-C25FD6A1E66A}"/>
                  </a:ext>
                </a:extLst>
              </p:cNvPr>
              <p:cNvSpPr/>
              <p:nvPr/>
            </p:nvSpPr>
            <p:spPr>
              <a:xfrm>
                <a:off x="7648436" y="5474397"/>
                <a:ext cx="527134" cy="527134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5">
                <a:extLst>
                  <a:ext uri="{FF2B5EF4-FFF2-40B4-BE49-F238E27FC236}">
                    <a16:creationId xmlns:a16="http://schemas.microsoft.com/office/drawing/2014/main" id="{FF02FD0A-AA56-4D96-96EE-A9C4B13AB26D}"/>
                  </a:ext>
                </a:extLst>
              </p:cNvPr>
              <p:cNvSpPr/>
              <p:nvPr/>
            </p:nvSpPr>
            <p:spPr>
              <a:xfrm>
                <a:off x="7313832" y="5205570"/>
                <a:ext cx="462739" cy="1049748"/>
              </a:xfrm>
              <a:custGeom>
                <a:avLst/>
                <a:gdLst>
                  <a:gd name="connsiteX0" fmla="*/ 316843 w 454605"/>
                  <a:gd name="connsiteY0" fmla="*/ 30525 h 1100525"/>
                  <a:gd name="connsiteX1" fmla="*/ 137 w 454605"/>
                  <a:gd name="connsiteY1" fmla="*/ 561544 h 1100525"/>
                  <a:gd name="connsiteX2" fmla="*/ 278743 w 454605"/>
                  <a:gd name="connsiteY2" fmla="*/ 1071131 h 1100525"/>
                  <a:gd name="connsiteX3" fmla="*/ 416856 w 454605"/>
                  <a:gd name="connsiteY3" fmla="*/ 1023506 h 1100525"/>
                  <a:gd name="connsiteX4" fmla="*/ 409712 w 454605"/>
                  <a:gd name="connsiteY4" fmla="*/ 894919 h 1100525"/>
                  <a:gd name="connsiteX5" fmla="*/ 212068 w 454605"/>
                  <a:gd name="connsiteY5" fmla="*/ 561544 h 1100525"/>
                  <a:gd name="connsiteX6" fmla="*/ 416856 w 454605"/>
                  <a:gd name="connsiteY6" fmla="*/ 223406 h 1100525"/>
                  <a:gd name="connsiteX7" fmla="*/ 445431 w 454605"/>
                  <a:gd name="connsiteY7" fmla="*/ 80531 h 1100525"/>
                  <a:gd name="connsiteX8" fmla="*/ 316843 w 454605"/>
                  <a:gd name="connsiteY8" fmla="*/ 30525 h 1100525"/>
                  <a:gd name="connsiteX0" fmla="*/ 316843 w 454605"/>
                  <a:gd name="connsiteY0" fmla="*/ 19263 h 1089263"/>
                  <a:gd name="connsiteX1" fmla="*/ 137 w 454605"/>
                  <a:gd name="connsiteY1" fmla="*/ 550282 h 1089263"/>
                  <a:gd name="connsiteX2" fmla="*/ 278743 w 454605"/>
                  <a:gd name="connsiteY2" fmla="*/ 1059869 h 1089263"/>
                  <a:gd name="connsiteX3" fmla="*/ 416856 w 454605"/>
                  <a:gd name="connsiteY3" fmla="*/ 1012244 h 1089263"/>
                  <a:gd name="connsiteX4" fmla="*/ 409712 w 454605"/>
                  <a:gd name="connsiteY4" fmla="*/ 883657 h 1089263"/>
                  <a:gd name="connsiteX5" fmla="*/ 212068 w 454605"/>
                  <a:gd name="connsiteY5" fmla="*/ 550282 h 1089263"/>
                  <a:gd name="connsiteX6" fmla="*/ 416856 w 454605"/>
                  <a:gd name="connsiteY6" fmla="*/ 212144 h 1089263"/>
                  <a:gd name="connsiteX7" fmla="*/ 445431 w 454605"/>
                  <a:gd name="connsiteY7" fmla="*/ 69269 h 1089263"/>
                  <a:gd name="connsiteX8" fmla="*/ 316843 w 454605"/>
                  <a:gd name="connsiteY8" fmla="*/ 19263 h 1089263"/>
                  <a:gd name="connsiteX0" fmla="*/ 316843 w 454605"/>
                  <a:gd name="connsiteY0" fmla="*/ 25232 h 1095232"/>
                  <a:gd name="connsiteX1" fmla="*/ 137 w 454605"/>
                  <a:gd name="connsiteY1" fmla="*/ 556251 h 1095232"/>
                  <a:gd name="connsiteX2" fmla="*/ 278743 w 454605"/>
                  <a:gd name="connsiteY2" fmla="*/ 1065838 h 1095232"/>
                  <a:gd name="connsiteX3" fmla="*/ 416856 w 454605"/>
                  <a:gd name="connsiteY3" fmla="*/ 1018213 h 1095232"/>
                  <a:gd name="connsiteX4" fmla="*/ 409712 w 454605"/>
                  <a:gd name="connsiteY4" fmla="*/ 889626 h 1095232"/>
                  <a:gd name="connsiteX5" fmla="*/ 212068 w 454605"/>
                  <a:gd name="connsiteY5" fmla="*/ 556251 h 1095232"/>
                  <a:gd name="connsiteX6" fmla="*/ 416856 w 454605"/>
                  <a:gd name="connsiteY6" fmla="*/ 218113 h 1095232"/>
                  <a:gd name="connsiteX7" fmla="*/ 445431 w 454605"/>
                  <a:gd name="connsiteY7" fmla="*/ 75238 h 1095232"/>
                  <a:gd name="connsiteX8" fmla="*/ 316843 w 454605"/>
                  <a:gd name="connsiteY8" fmla="*/ 25232 h 1095232"/>
                  <a:gd name="connsiteX0" fmla="*/ 316843 w 451430"/>
                  <a:gd name="connsiteY0" fmla="*/ 19615 h 1089615"/>
                  <a:gd name="connsiteX1" fmla="*/ 137 w 451430"/>
                  <a:gd name="connsiteY1" fmla="*/ 550634 h 1089615"/>
                  <a:gd name="connsiteX2" fmla="*/ 278743 w 451430"/>
                  <a:gd name="connsiteY2" fmla="*/ 1060221 h 1089615"/>
                  <a:gd name="connsiteX3" fmla="*/ 416856 w 451430"/>
                  <a:gd name="connsiteY3" fmla="*/ 1012596 h 1089615"/>
                  <a:gd name="connsiteX4" fmla="*/ 409712 w 451430"/>
                  <a:gd name="connsiteY4" fmla="*/ 884009 h 1089615"/>
                  <a:gd name="connsiteX5" fmla="*/ 212068 w 451430"/>
                  <a:gd name="connsiteY5" fmla="*/ 550634 h 1089615"/>
                  <a:gd name="connsiteX6" fmla="*/ 416856 w 451430"/>
                  <a:gd name="connsiteY6" fmla="*/ 212496 h 1089615"/>
                  <a:gd name="connsiteX7" fmla="*/ 445431 w 451430"/>
                  <a:gd name="connsiteY7" fmla="*/ 69621 h 1089615"/>
                  <a:gd name="connsiteX8" fmla="*/ 316843 w 451430"/>
                  <a:gd name="connsiteY8" fmla="*/ 19615 h 1089615"/>
                  <a:gd name="connsiteX0" fmla="*/ 316843 w 451430"/>
                  <a:gd name="connsiteY0" fmla="*/ 1043 h 1071043"/>
                  <a:gd name="connsiteX1" fmla="*/ 137 w 451430"/>
                  <a:gd name="connsiteY1" fmla="*/ 532062 h 1071043"/>
                  <a:gd name="connsiteX2" fmla="*/ 278743 w 451430"/>
                  <a:gd name="connsiteY2" fmla="*/ 1041649 h 1071043"/>
                  <a:gd name="connsiteX3" fmla="*/ 416856 w 451430"/>
                  <a:gd name="connsiteY3" fmla="*/ 994024 h 1071043"/>
                  <a:gd name="connsiteX4" fmla="*/ 409712 w 451430"/>
                  <a:gd name="connsiteY4" fmla="*/ 865437 h 1071043"/>
                  <a:gd name="connsiteX5" fmla="*/ 212068 w 451430"/>
                  <a:gd name="connsiteY5" fmla="*/ 532062 h 1071043"/>
                  <a:gd name="connsiteX6" fmla="*/ 416856 w 451430"/>
                  <a:gd name="connsiteY6" fmla="*/ 193924 h 1071043"/>
                  <a:gd name="connsiteX7" fmla="*/ 445431 w 451430"/>
                  <a:gd name="connsiteY7" fmla="*/ 51049 h 1071043"/>
                  <a:gd name="connsiteX8" fmla="*/ 316843 w 451430"/>
                  <a:gd name="connsiteY8" fmla="*/ 1043 h 1071043"/>
                  <a:gd name="connsiteX0" fmla="*/ 316961 w 451548"/>
                  <a:gd name="connsiteY0" fmla="*/ 1043 h 1071043"/>
                  <a:gd name="connsiteX1" fmla="*/ 255 w 451548"/>
                  <a:gd name="connsiteY1" fmla="*/ 532062 h 1071043"/>
                  <a:gd name="connsiteX2" fmla="*/ 278861 w 451548"/>
                  <a:gd name="connsiteY2" fmla="*/ 1041649 h 1071043"/>
                  <a:gd name="connsiteX3" fmla="*/ 416974 w 451548"/>
                  <a:gd name="connsiteY3" fmla="*/ 994024 h 1071043"/>
                  <a:gd name="connsiteX4" fmla="*/ 409830 w 451548"/>
                  <a:gd name="connsiteY4" fmla="*/ 865437 h 1071043"/>
                  <a:gd name="connsiteX5" fmla="*/ 212186 w 451548"/>
                  <a:gd name="connsiteY5" fmla="*/ 532062 h 1071043"/>
                  <a:gd name="connsiteX6" fmla="*/ 416974 w 451548"/>
                  <a:gd name="connsiteY6" fmla="*/ 193924 h 1071043"/>
                  <a:gd name="connsiteX7" fmla="*/ 445549 w 451548"/>
                  <a:gd name="connsiteY7" fmla="*/ 51049 h 1071043"/>
                  <a:gd name="connsiteX8" fmla="*/ 316961 w 451548"/>
                  <a:gd name="connsiteY8" fmla="*/ 1043 h 1071043"/>
                  <a:gd name="connsiteX0" fmla="*/ 316961 w 451548"/>
                  <a:gd name="connsiteY0" fmla="*/ 1043 h 1071043"/>
                  <a:gd name="connsiteX1" fmla="*/ 255 w 451548"/>
                  <a:gd name="connsiteY1" fmla="*/ 532062 h 1071043"/>
                  <a:gd name="connsiteX2" fmla="*/ 278861 w 451548"/>
                  <a:gd name="connsiteY2" fmla="*/ 1041649 h 1071043"/>
                  <a:gd name="connsiteX3" fmla="*/ 416974 w 451548"/>
                  <a:gd name="connsiteY3" fmla="*/ 994024 h 1071043"/>
                  <a:gd name="connsiteX4" fmla="*/ 409830 w 451548"/>
                  <a:gd name="connsiteY4" fmla="*/ 865437 h 1071043"/>
                  <a:gd name="connsiteX5" fmla="*/ 212186 w 451548"/>
                  <a:gd name="connsiteY5" fmla="*/ 532062 h 1071043"/>
                  <a:gd name="connsiteX6" fmla="*/ 416974 w 451548"/>
                  <a:gd name="connsiteY6" fmla="*/ 193924 h 1071043"/>
                  <a:gd name="connsiteX7" fmla="*/ 445549 w 451548"/>
                  <a:gd name="connsiteY7" fmla="*/ 51049 h 1071043"/>
                  <a:gd name="connsiteX8" fmla="*/ 316961 w 451548"/>
                  <a:gd name="connsiteY8" fmla="*/ 1043 h 1071043"/>
                  <a:gd name="connsiteX0" fmla="*/ 316961 w 451548"/>
                  <a:gd name="connsiteY0" fmla="*/ 1043 h 1071043"/>
                  <a:gd name="connsiteX1" fmla="*/ 255 w 451548"/>
                  <a:gd name="connsiteY1" fmla="*/ 532062 h 1071043"/>
                  <a:gd name="connsiteX2" fmla="*/ 278861 w 451548"/>
                  <a:gd name="connsiteY2" fmla="*/ 1041649 h 1071043"/>
                  <a:gd name="connsiteX3" fmla="*/ 416974 w 451548"/>
                  <a:gd name="connsiteY3" fmla="*/ 994024 h 1071043"/>
                  <a:gd name="connsiteX4" fmla="*/ 409830 w 451548"/>
                  <a:gd name="connsiteY4" fmla="*/ 865437 h 1071043"/>
                  <a:gd name="connsiteX5" fmla="*/ 212186 w 451548"/>
                  <a:gd name="connsiteY5" fmla="*/ 532062 h 1071043"/>
                  <a:gd name="connsiteX6" fmla="*/ 416974 w 451548"/>
                  <a:gd name="connsiteY6" fmla="*/ 193924 h 1071043"/>
                  <a:gd name="connsiteX7" fmla="*/ 445549 w 451548"/>
                  <a:gd name="connsiteY7" fmla="*/ 51049 h 1071043"/>
                  <a:gd name="connsiteX8" fmla="*/ 316961 w 451548"/>
                  <a:gd name="connsiteY8" fmla="*/ 1043 h 1071043"/>
                  <a:gd name="connsiteX0" fmla="*/ 316961 w 450553"/>
                  <a:gd name="connsiteY0" fmla="*/ 1043 h 1071043"/>
                  <a:gd name="connsiteX1" fmla="*/ 255 w 450553"/>
                  <a:gd name="connsiteY1" fmla="*/ 532062 h 1071043"/>
                  <a:gd name="connsiteX2" fmla="*/ 278861 w 450553"/>
                  <a:gd name="connsiteY2" fmla="*/ 1041649 h 1071043"/>
                  <a:gd name="connsiteX3" fmla="*/ 416974 w 450553"/>
                  <a:gd name="connsiteY3" fmla="*/ 994024 h 1071043"/>
                  <a:gd name="connsiteX4" fmla="*/ 409830 w 450553"/>
                  <a:gd name="connsiteY4" fmla="*/ 865437 h 1071043"/>
                  <a:gd name="connsiteX5" fmla="*/ 212186 w 450553"/>
                  <a:gd name="connsiteY5" fmla="*/ 532062 h 1071043"/>
                  <a:gd name="connsiteX6" fmla="*/ 416974 w 450553"/>
                  <a:gd name="connsiteY6" fmla="*/ 193924 h 1071043"/>
                  <a:gd name="connsiteX7" fmla="*/ 445549 w 450553"/>
                  <a:gd name="connsiteY7" fmla="*/ 51049 h 1071043"/>
                  <a:gd name="connsiteX8" fmla="*/ 316961 w 450553"/>
                  <a:gd name="connsiteY8" fmla="*/ 1043 h 1071043"/>
                  <a:gd name="connsiteX0" fmla="*/ 316961 w 459835"/>
                  <a:gd name="connsiteY0" fmla="*/ 981 h 1070981"/>
                  <a:gd name="connsiteX1" fmla="*/ 255 w 459835"/>
                  <a:gd name="connsiteY1" fmla="*/ 532000 h 1070981"/>
                  <a:gd name="connsiteX2" fmla="*/ 278861 w 459835"/>
                  <a:gd name="connsiteY2" fmla="*/ 1041587 h 1070981"/>
                  <a:gd name="connsiteX3" fmla="*/ 416974 w 459835"/>
                  <a:gd name="connsiteY3" fmla="*/ 993962 h 1070981"/>
                  <a:gd name="connsiteX4" fmla="*/ 409830 w 459835"/>
                  <a:gd name="connsiteY4" fmla="*/ 865375 h 1070981"/>
                  <a:gd name="connsiteX5" fmla="*/ 212186 w 459835"/>
                  <a:gd name="connsiteY5" fmla="*/ 532000 h 1070981"/>
                  <a:gd name="connsiteX6" fmla="*/ 433643 w 459835"/>
                  <a:gd name="connsiteY6" fmla="*/ 186718 h 1070981"/>
                  <a:gd name="connsiteX7" fmla="*/ 445549 w 459835"/>
                  <a:gd name="connsiteY7" fmla="*/ 50987 h 1070981"/>
                  <a:gd name="connsiteX8" fmla="*/ 316961 w 459835"/>
                  <a:gd name="connsiteY8" fmla="*/ 981 h 1070981"/>
                  <a:gd name="connsiteX0" fmla="*/ 316961 w 462775"/>
                  <a:gd name="connsiteY0" fmla="*/ 1642 h 1071642"/>
                  <a:gd name="connsiteX1" fmla="*/ 255 w 462775"/>
                  <a:gd name="connsiteY1" fmla="*/ 532661 h 1071642"/>
                  <a:gd name="connsiteX2" fmla="*/ 278861 w 462775"/>
                  <a:gd name="connsiteY2" fmla="*/ 1042248 h 1071642"/>
                  <a:gd name="connsiteX3" fmla="*/ 416974 w 462775"/>
                  <a:gd name="connsiteY3" fmla="*/ 994623 h 1071642"/>
                  <a:gd name="connsiteX4" fmla="*/ 409830 w 462775"/>
                  <a:gd name="connsiteY4" fmla="*/ 866036 h 1071642"/>
                  <a:gd name="connsiteX5" fmla="*/ 212186 w 462775"/>
                  <a:gd name="connsiteY5" fmla="*/ 532661 h 1071642"/>
                  <a:gd name="connsiteX6" fmla="*/ 433643 w 462775"/>
                  <a:gd name="connsiteY6" fmla="*/ 187379 h 1071642"/>
                  <a:gd name="connsiteX7" fmla="*/ 445549 w 462775"/>
                  <a:gd name="connsiteY7" fmla="*/ 51648 h 1071642"/>
                  <a:gd name="connsiteX8" fmla="*/ 316961 w 462775"/>
                  <a:gd name="connsiteY8" fmla="*/ 1642 h 1071642"/>
                  <a:gd name="connsiteX0" fmla="*/ 316961 w 462775"/>
                  <a:gd name="connsiteY0" fmla="*/ 1642 h 1071642"/>
                  <a:gd name="connsiteX1" fmla="*/ 255 w 462775"/>
                  <a:gd name="connsiteY1" fmla="*/ 532661 h 1071642"/>
                  <a:gd name="connsiteX2" fmla="*/ 278861 w 462775"/>
                  <a:gd name="connsiteY2" fmla="*/ 1042248 h 1071642"/>
                  <a:gd name="connsiteX3" fmla="*/ 416974 w 462775"/>
                  <a:gd name="connsiteY3" fmla="*/ 994623 h 1071642"/>
                  <a:gd name="connsiteX4" fmla="*/ 409830 w 462775"/>
                  <a:gd name="connsiteY4" fmla="*/ 866036 h 1071642"/>
                  <a:gd name="connsiteX5" fmla="*/ 212186 w 462775"/>
                  <a:gd name="connsiteY5" fmla="*/ 532661 h 1071642"/>
                  <a:gd name="connsiteX6" fmla="*/ 433643 w 462775"/>
                  <a:gd name="connsiteY6" fmla="*/ 187379 h 1071642"/>
                  <a:gd name="connsiteX7" fmla="*/ 445549 w 462775"/>
                  <a:gd name="connsiteY7" fmla="*/ 51648 h 1071642"/>
                  <a:gd name="connsiteX8" fmla="*/ 316961 w 462775"/>
                  <a:gd name="connsiteY8" fmla="*/ 1642 h 1071642"/>
                  <a:gd name="connsiteX0" fmla="*/ 316925 w 462739"/>
                  <a:gd name="connsiteY0" fmla="*/ 1642 h 1046856"/>
                  <a:gd name="connsiteX1" fmla="*/ 219 w 462739"/>
                  <a:gd name="connsiteY1" fmla="*/ 532661 h 1046856"/>
                  <a:gd name="connsiteX2" fmla="*/ 278825 w 462739"/>
                  <a:gd name="connsiteY2" fmla="*/ 1042248 h 1046856"/>
                  <a:gd name="connsiteX3" fmla="*/ 416938 w 462739"/>
                  <a:gd name="connsiteY3" fmla="*/ 994623 h 1046856"/>
                  <a:gd name="connsiteX4" fmla="*/ 409794 w 462739"/>
                  <a:gd name="connsiteY4" fmla="*/ 866036 h 1046856"/>
                  <a:gd name="connsiteX5" fmla="*/ 212150 w 462739"/>
                  <a:gd name="connsiteY5" fmla="*/ 532661 h 1046856"/>
                  <a:gd name="connsiteX6" fmla="*/ 433607 w 462739"/>
                  <a:gd name="connsiteY6" fmla="*/ 187379 h 1046856"/>
                  <a:gd name="connsiteX7" fmla="*/ 445513 w 462739"/>
                  <a:gd name="connsiteY7" fmla="*/ 51648 h 1046856"/>
                  <a:gd name="connsiteX8" fmla="*/ 316925 w 462739"/>
                  <a:gd name="connsiteY8" fmla="*/ 1642 h 1046856"/>
                  <a:gd name="connsiteX0" fmla="*/ 316925 w 462739"/>
                  <a:gd name="connsiteY0" fmla="*/ 1642 h 1057330"/>
                  <a:gd name="connsiteX1" fmla="*/ 219 w 462739"/>
                  <a:gd name="connsiteY1" fmla="*/ 532661 h 1057330"/>
                  <a:gd name="connsiteX2" fmla="*/ 278825 w 462739"/>
                  <a:gd name="connsiteY2" fmla="*/ 1042248 h 1057330"/>
                  <a:gd name="connsiteX3" fmla="*/ 416938 w 462739"/>
                  <a:gd name="connsiteY3" fmla="*/ 994623 h 1057330"/>
                  <a:gd name="connsiteX4" fmla="*/ 409794 w 462739"/>
                  <a:gd name="connsiteY4" fmla="*/ 866036 h 1057330"/>
                  <a:gd name="connsiteX5" fmla="*/ 212150 w 462739"/>
                  <a:gd name="connsiteY5" fmla="*/ 532661 h 1057330"/>
                  <a:gd name="connsiteX6" fmla="*/ 433607 w 462739"/>
                  <a:gd name="connsiteY6" fmla="*/ 187379 h 1057330"/>
                  <a:gd name="connsiteX7" fmla="*/ 445513 w 462739"/>
                  <a:gd name="connsiteY7" fmla="*/ 51648 h 1057330"/>
                  <a:gd name="connsiteX8" fmla="*/ 316925 w 462739"/>
                  <a:gd name="connsiteY8" fmla="*/ 1642 h 1057330"/>
                  <a:gd name="connsiteX0" fmla="*/ 316925 w 462739"/>
                  <a:gd name="connsiteY0" fmla="*/ 1642 h 1049748"/>
                  <a:gd name="connsiteX1" fmla="*/ 219 w 462739"/>
                  <a:gd name="connsiteY1" fmla="*/ 532661 h 1049748"/>
                  <a:gd name="connsiteX2" fmla="*/ 278825 w 462739"/>
                  <a:gd name="connsiteY2" fmla="*/ 1042248 h 1049748"/>
                  <a:gd name="connsiteX3" fmla="*/ 416938 w 462739"/>
                  <a:gd name="connsiteY3" fmla="*/ 994623 h 1049748"/>
                  <a:gd name="connsiteX4" fmla="*/ 409794 w 462739"/>
                  <a:gd name="connsiteY4" fmla="*/ 866036 h 1049748"/>
                  <a:gd name="connsiteX5" fmla="*/ 212150 w 462739"/>
                  <a:gd name="connsiteY5" fmla="*/ 532661 h 1049748"/>
                  <a:gd name="connsiteX6" fmla="*/ 433607 w 462739"/>
                  <a:gd name="connsiteY6" fmla="*/ 187379 h 1049748"/>
                  <a:gd name="connsiteX7" fmla="*/ 445513 w 462739"/>
                  <a:gd name="connsiteY7" fmla="*/ 51648 h 1049748"/>
                  <a:gd name="connsiteX8" fmla="*/ 316925 w 462739"/>
                  <a:gd name="connsiteY8" fmla="*/ 1642 h 1049748"/>
                  <a:gd name="connsiteX0" fmla="*/ 316925 w 462739"/>
                  <a:gd name="connsiteY0" fmla="*/ 1642 h 1049748"/>
                  <a:gd name="connsiteX1" fmla="*/ 219 w 462739"/>
                  <a:gd name="connsiteY1" fmla="*/ 532661 h 1049748"/>
                  <a:gd name="connsiteX2" fmla="*/ 278825 w 462739"/>
                  <a:gd name="connsiteY2" fmla="*/ 1042248 h 1049748"/>
                  <a:gd name="connsiteX3" fmla="*/ 416938 w 462739"/>
                  <a:gd name="connsiteY3" fmla="*/ 994623 h 1049748"/>
                  <a:gd name="connsiteX4" fmla="*/ 409794 w 462739"/>
                  <a:gd name="connsiteY4" fmla="*/ 866036 h 1049748"/>
                  <a:gd name="connsiteX5" fmla="*/ 212150 w 462739"/>
                  <a:gd name="connsiteY5" fmla="*/ 532661 h 1049748"/>
                  <a:gd name="connsiteX6" fmla="*/ 433607 w 462739"/>
                  <a:gd name="connsiteY6" fmla="*/ 187379 h 1049748"/>
                  <a:gd name="connsiteX7" fmla="*/ 445513 w 462739"/>
                  <a:gd name="connsiteY7" fmla="*/ 51648 h 1049748"/>
                  <a:gd name="connsiteX8" fmla="*/ 316925 w 462739"/>
                  <a:gd name="connsiteY8" fmla="*/ 1642 h 1049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2739" h="1049748">
                    <a:moveTo>
                      <a:pt x="316925" y="1642"/>
                    </a:moveTo>
                    <a:cubicBezTo>
                      <a:pt x="276046" y="7992"/>
                      <a:pt x="8951" y="187777"/>
                      <a:pt x="219" y="532661"/>
                    </a:cubicBezTo>
                    <a:cubicBezTo>
                      <a:pt x="-8513" y="877545"/>
                      <a:pt x="247472" y="1024785"/>
                      <a:pt x="278825" y="1042248"/>
                    </a:cubicBezTo>
                    <a:cubicBezTo>
                      <a:pt x="310178" y="1059711"/>
                      <a:pt x="383204" y="1047805"/>
                      <a:pt x="416938" y="994623"/>
                    </a:cubicBezTo>
                    <a:cubicBezTo>
                      <a:pt x="450672" y="941441"/>
                      <a:pt x="427256" y="893024"/>
                      <a:pt x="409794" y="866036"/>
                    </a:cubicBezTo>
                    <a:cubicBezTo>
                      <a:pt x="392332" y="839048"/>
                      <a:pt x="205799" y="783883"/>
                      <a:pt x="212150" y="532661"/>
                    </a:cubicBezTo>
                    <a:cubicBezTo>
                      <a:pt x="218501" y="281439"/>
                      <a:pt x="399475" y="217542"/>
                      <a:pt x="433607" y="187379"/>
                    </a:cubicBezTo>
                    <a:cubicBezTo>
                      <a:pt x="467739" y="157216"/>
                      <a:pt x="472103" y="96891"/>
                      <a:pt x="445513" y="51648"/>
                    </a:cubicBezTo>
                    <a:cubicBezTo>
                      <a:pt x="418923" y="6405"/>
                      <a:pt x="357804" y="-4708"/>
                      <a:pt x="316925" y="1642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任意多边形: 形状 17">
                <a:extLst>
                  <a:ext uri="{FF2B5EF4-FFF2-40B4-BE49-F238E27FC236}">
                    <a16:creationId xmlns:a16="http://schemas.microsoft.com/office/drawing/2014/main" id="{EFB838EC-DC6B-4629-B457-4C1AB9C79E9D}"/>
                  </a:ext>
                </a:extLst>
              </p:cNvPr>
              <p:cNvSpPr/>
              <p:nvPr/>
            </p:nvSpPr>
            <p:spPr>
              <a:xfrm flipH="1">
                <a:off x="8085590" y="5204722"/>
                <a:ext cx="462738" cy="1049748"/>
              </a:xfrm>
              <a:custGeom>
                <a:avLst/>
                <a:gdLst>
                  <a:gd name="connsiteX0" fmla="*/ 316843 w 454605"/>
                  <a:gd name="connsiteY0" fmla="*/ 30525 h 1100525"/>
                  <a:gd name="connsiteX1" fmla="*/ 137 w 454605"/>
                  <a:gd name="connsiteY1" fmla="*/ 561544 h 1100525"/>
                  <a:gd name="connsiteX2" fmla="*/ 278743 w 454605"/>
                  <a:gd name="connsiteY2" fmla="*/ 1071131 h 1100525"/>
                  <a:gd name="connsiteX3" fmla="*/ 416856 w 454605"/>
                  <a:gd name="connsiteY3" fmla="*/ 1023506 h 1100525"/>
                  <a:gd name="connsiteX4" fmla="*/ 409712 w 454605"/>
                  <a:gd name="connsiteY4" fmla="*/ 894919 h 1100525"/>
                  <a:gd name="connsiteX5" fmla="*/ 212068 w 454605"/>
                  <a:gd name="connsiteY5" fmla="*/ 561544 h 1100525"/>
                  <a:gd name="connsiteX6" fmla="*/ 416856 w 454605"/>
                  <a:gd name="connsiteY6" fmla="*/ 223406 h 1100525"/>
                  <a:gd name="connsiteX7" fmla="*/ 445431 w 454605"/>
                  <a:gd name="connsiteY7" fmla="*/ 80531 h 1100525"/>
                  <a:gd name="connsiteX8" fmla="*/ 316843 w 454605"/>
                  <a:gd name="connsiteY8" fmla="*/ 30525 h 1100525"/>
                  <a:gd name="connsiteX0" fmla="*/ 316843 w 454605"/>
                  <a:gd name="connsiteY0" fmla="*/ 19263 h 1089263"/>
                  <a:gd name="connsiteX1" fmla="*/ 137 w 454605"/>
                  <a:gd name="connsiteY1" fmla="*/ 550282 h 1089263"/>
                  <a:gd name="connsiteX2" fmla="*/ 278743 w 454605"/>
                  <a:gd name="connsiteY2" fmla="*/ 1059869 h 1089263"/>
                  <a:gd name="connsiteX3" fmla="*/ 416856 w 454605"/>
                  <a:gd name="connsiteY3" fmla="*/ 1012244 h 1089263"/>
                  <a:gd name="connsiteX4" fmla="*/ 409712 w 454605"/>
                  <a:gd name="connsiteY4" fmla="*/ 883657 h 1089263"/>
                  <a:gd name="connsiteX5" fmla="*/ 212068 w 454605"/>
                  <a:gd name="connsiteY5" fmla="*/ 550282 h 1089263"/>
                  <a:gd name="connsiteX6" fmla="*/ 416856 w 454605"/>
                  <a:gd name="connsiteY6" fmla="*/ 212144 h 1089263"/>
                  <a:gd name="connsiteX7" fmla="*/ 445431 w 454605"/>
                  <a:gd name="connsiteY7" fmla="*/ 69269 h 1089263"/>
                  <a:gd name="connsiteX8" fmla="*/ 316843 w 454605"/>
                  <a:gd name="connsiteY8" fmla="*/ 19263 h 1089263"/>
                  <a:gd name="connsiteX0" fmla="*/ 316843 w 454605"/>
                  <a:gd name="connsiteY0" fmla="*/ 25232 h 1095232"/>
                  <a:gd name="connsiteX1" fmla="*/ 137 w 454605"/>
                  <a:gd name="connsiteY1" fmla="*/ 556251 h 1095232"/>
                  <a:gd name="connsiteX2" fmla="*/ 278743 w 454605"/>
                  <a:gd name="connsiteY2" fmla="*/ 1065838 h 1095232"/>
                  <a:gd name="connsiteX3" fmla="*/ 416856 w 454605"/>
                  <a:gd name="connsiteY3" fmla="*/ 1018213 h 1095232"/>
                  <a:gd name="connsiteX4" fmla="*/ 409712 w 454605"/>
                  <a:gd name="connsiteY4" fmla="*/ 889626 h 1095232"/>
                  <a:gd name="connsiteX5" fmla="*/ 212068 w 454605"/>
                  <a:gd name="connsiteY5" fmla="*/ 556251 h 1095232"/>
                  <a:gd name="connsiteX6" fmla="*/ 416856 w 454605"/>
                  <a:gd name="connsiteY6" fmla="*/ 218113 h 1095232"/>
                  <a:gd name="connsiteX7" fmla="*/ 445431 w 454605"/>
                  <a:gd name="connsiteY7" fmla="*/ 75238 h 1095232"/>
                  <a:gd name="connsiteX8" fmla="*/ 316843 w 454605"/>
                  <a:gd name="connsiteY8" fmla="*/ 25232 h 1095232"/>
                  <a:gd name="connsiteX0" fmla="*/ 316843 w 451430"/>
                  <a:gd name="connsiteY0" fmla="*/ 19615 h 1089615"/>
                  <a:gd name="connsiteX1" fmla="*/ 137 w 451430"/>
                  <a:gd name="connsiteY1" fmla="*/ 550634 h 1089615"/>
                  <a:gd name="connsiteX2" fmla="*/ 278743 w 451430"/>
                  <a:gd name="connsiteY2" fmla="*/ 1060221 h 1089615"/>
                  <a:gd name="connsiteX3" fmla="*/ 416856 w 451430"/>
                  <a:gd name="connsiteY3" fmla="*/ 1012596 h 1089615"/>
                  <a:gd name="connsiteX4" fmla="*/ 409712 w 451430"/>
                  <a:gd name="connsiteY4" fmla="*/ 884009 h 1089615"/>
                  <a:gd name="connsiteX5" fmla="*/ 212068 w 451430"/>
                  <a:gd name="connsiteY5" fmla="*/ 550634 h 1089615"/>
                  <a:gd name="connsiteX6" fmla="*/ 416856 w 451430"/>
                  <a:gd name="connsiteY6" fmla="*/ 212496 h 1089615"/>
                  <a:gd name="connsiteX7" fmla="*/ 445431 w 451430"/>
                  <a:gd name="connsiteY7" fmla="*/ 69621 h 1089615"/>
                  <a:gd name="connsiteX8" fmla="*/ 316843 w 451430"/>
                  <a:gd name="connsiteY8" fmla="*/ 19615 h 1089615"/>
                  <a:gd name="connsiteX0" fmla="*/ 316843 w 451430"/>
                  <a:gd name="connsiteY0" fmla="*/ 1043 h 1071043"/>
                  <a:gd name="connsiteX1" fmla="*/ 137 w 451430"/>
                  <a:gd name="connsiteY1" fmla="*/ 532062 h 1071043"/>
                  <a:gd name="connsiteX2" fmla="*/ 278743 w 451430"/>
                  <a:gd name="connsiteY2" fmla="*/ 1041649 h 1071043"/>
                  <a:gd name="connsiteX3" fmla="*/ 416856 w 451430"/>
                  <a:gd name="connsiteY3" fmla="*/ 994024 h 1071043"/>
                  <a:gd name="connsiteX4" fmla="*/ 409712 w 451430"/>
                  <a:gd name="connsiteY4" fmla="*/ 865437 h 1071043"/>
                  <a:gd name="connsiteX5" fmla="*/ 212068 w 451430"/>
                  <a:gd name="connsiteY5" fmla="*/ 532062 h 1071043"/>
                  <a:gd name="connsiteX6" fmla="*/ 416856 w 451430"/>
                  <a:gd name="connsiteY6" fmla="*/ 193924 h 1071043"/>
                  <a:gd name="connsiteX7" fmla="*/ 445431 w 451430"/>
                  <a:gd name="connsiteY7" fmla="*/ 51049 h 1071043"/>
                  <a:gd name="connsiteX8" fmla="*/ 316843 w 451430"/>
                  <a:gd name="connsiteY8" fmla="*/ 1043 h 1071043"/>
                  <a:gd name="connsiteX0" fmla="*/ 316961 w 451548"/>
                  <a:gd name="connsiteY0" fmla="*/ 1043 h 1071043"/>
                  <a:gd name="connsiteX1" fmla="*/ 255 w 451548"/>
                  <a:gd name="connsiteY1" fmla="*/ 532062 h 1071043"/>
                  <a:gd name="connsiteX2" fmla="*/ 278861 w 451548"/>
                  <a:gd name="connsiteY2" fmla="*/ 1041649 h 1071043"/>
                  <a:gd name="connsiteX3" fmla="*/ 416974 w 451548"/>
                  <a:gd name="connsiteY3" fmla="*/ 994024 h 1071043"/>
                  <a:gd name="connsiteX4" fmla="*/ 409830 w 451548"/>
                  <a:gd name="connsiteY4" fmla="*/ 865437 h 1071043"/>
                  <a:gd name="connsiteX5" fmla="*/ 212186 w 451548"/>
                  <a:gd name="connsiteY5" fmla="*/ 532062 h 1071043"/>
                  <a:gd name="connsiteX6" fmla="*/ 416974 w 451548"/>
                  <a:gd name="connsiteY6" fmla="*/ 193924 h 1071043"/>
                  <a:gd name="connsiteX7" fmla="*/ 445549 w 451548"/>
                  <a:gd name="connsiteY7" fmla="*/ 51049 h 1071043"/>
                  <a:gd name="connsiteX8" fmla="*/ 316961 w 451548"/>
                  <a:gd name="connsiteY8" fmla="*/ 1043 h 1071043"/>
                  <a:gd name="connsiteX0" fmla="*/ 316961 w 451548"/>
                  <a:gd name="connsiteY0" fmla="*/ 1043 h 1071043"/>
                  <a:gd name="connsiteX1" fmla="*/ 255 w 451548"/>
                  <a:gd name="connsiteY1" fmla="*/ 532062 h 1071043"/>
                  <a:gd name="connsiteX2" fmla="*/ 278861 w 451548"/>
                  <a:gd name="connsiteY2" fmla="*/ 1041649 h 1071043"/>
                  <a:gd name="connsiteX3" fmla="*/ 416974 w 451548"/>
                  <a:gd name="connsiteY3" fmla="*/ 994024 h 1071043"/>
                  <a:gd name="connsiteX4" fmla="*/ 409830 w 451548"/>
                  <a:gd name="connsiteY4" fmla="*/ 865437 h 1071043"/>
                  <a:gd name="connsiteX5" fmla="*/ 212186 w 451548"/>
                  <a:gd name="connsiteY5" fmla="*/ 532062 h 1071043"/>
                  <a:gd name="connsiteX6" fmla="*/ 416974 w 451548"/>
                  <a:gd name="connsiteY6" fmla="*/ 193924 h 1071043"/>
                  <a:gd name="connsiteX7" fmla="*/ 445549 w 451548"/>
                  <a:gd name="connsiteY7" fmla="*/ 51049 h 1071043"/>
                  <a:gd name="connsiteX8" fmla="*/ 316961 w 451548"/>
                  <a:gd name="connsiteY8" fmla="*/ 1043 h 1071043"/>
                  <a:gd name="connsiteX0" fmla="*/ 316961 w 451548"/>
                  <a:gd name="connsiteY0" fmla="*/ 1043 h 1071043"/>
                  <a:gd name="connsiteX1" fmla="*/ 255 w 451548"/>
                  <a:gd name="connsiteY1" fmla="*/ 532062 h 1071043"/>
                  <a:gd name="connsiteX2" fmla="*/ 278861 w 451548"/>
                  <a:gd name="connsiteY2" fmla="*/ 1041649 h 1071043"/>
                  <a:gd name="connsiteX3" fmla="*/ 416974 w 451548"/>
                  <a:gd name="connsiteY3" fmla="*/ 994024 h 1071043"/>
                  <a:gd name="connsiteX4" fmla="*/ 409830 w 451548"/>
                  <a:gd name="connsiteY4" fmla="*/ 865437 h 1071043"/>
                  <a:gd name="connsiteX5" fmla="*/ 212186 w 451548"/>
                  <a:gd name="connsiteY5" fmla="*/ 532062 h 1071043"/>
                  <a:gd name="connsiteX6" fmla="*/ 416974 w 451548"/>
                  <a:gd name="connsiteY6" fmla="*/ 193924 h 1071043"/>
                  <a:gd name="connsiteX7" fmla="*/ 445549 w 451548"/>
                  <a:gd name="connsiteY7" fmla="*/ 51049 h 1071043"/>
                  <a:gd name="connsiteX8" fmla="*/ 316961 w 451548"/>
                  <a:gd name="connsiteY8" fmla="*/ 1043 h 1071043"/>
                  <a:gd name="connsiteX0" fmla="*/ 316961 w 450553"/>
                  <a:gd name="connsiteY0" fmla="*/ 1043 h 1071043"/>
                  <a:gd name="connsiteX1" fmla="*/ 255 w 450553"/>
                  <a:gd name="connsiteY1" fmla="*/ 532062 h 1071043"/>
                  <a:gd name="connsiteX2" fmla="*/ 278861 w 450553"/>
                  <a:gd name="connsiteY2" fmla="*/ 1041649 h 1071043"/>
                  <a:gd name="connsiteX3" fmla="*/ 416974 w 450553"/>
                  <a:gd name="connsiteY3" fmla="*/ 994024 h 1071043"/>
                  <a:gd name="connsiteX4" fmla="*/ 409830 w 450553"/>
                  <a:gd name="connsiteY4" fmla="*/ 865437 h 1071043"/>
                  <a:gd name="connsiteX5" fmla="*/ 212186 w 450553"/>
                  <a:gd name="connsiteY5" fmla="*/ 532062 h 1071043"/>
                  <a:gd name="connsiteX6" fmla="*/ 416974 w 450553"/>
                  <a:gd name="connsiteY6" fmla="*/ 193924 h 1071043"/>
                  <a:gd name="connsiteX7" fmla="*/ 445549 w 450553"/>
                  <a:gd name="connsiteY7" fmla="*/ 51049 h 1071043"/>
                  <a:gd name="connsiteX8" fmla="*/ 316961 w 450553"/>
                  <a:gd name="connsiteY8" fmla="*/ 1043 h 1071043"/>
                  <a:gd name="connsiteX0" fmla="*/ 316961 w 459835"/>
                  <a:gd name="connsiteY0" fmla="*/ 981 h 1070981"/>
                  <a:gd name="connsiteX1" fmla="*/ 255 w 459835"/>
                  <a:gd name="connsiteY1" fmla="*/ 532000 h 1070981"/>
                  <a:gd name="connsiteX2" fmla="*/ 278861 w 459835"/>
                  <a:gd name="connsiteY2" fmla="*/ 1041587 h 1070981"/>
                  <a:gd name="connsiteX3" fmla="*/ 416974 w 459835"/>
                  <a:gd name="connsiteY3" fmla="*/ 993962 h 1070981"/>
                  <a:gd name="connsiteX4" fmla="*/ 409830 w 459835"/>
                  <a:gd name="connsiteY4" fmla="*/ 865375 h 1070981"/>
                  <a:gd name="connsiteX5" fmla="*/ 212186 w 459835"/>
                  <a:gd name="connsiteY5" fmla="*/ 532000 h 1070981"/>
                  <a:gd name="connsiteX6" fmla="*/ 433643 w 459835"/>
                  <a:gd name="connsiteY6" fmla="*/ 186718 h 1070981"/>
                  <a:gd name="connsiteX7" fmla="*/ 445549 w 459835"/>
                  <a:gd name="connsiteY7" fmla="*/ 50987 h 1070981"/>
                  <a:gd name="connsiteX8" fmla="*/ 316961 w 459835"/>
                  <a:gd name="connsiteY8" fmla="*/ 981 h 1070981"/>
                  <a:gd name="connsiteX0" fmla="*/ 316961 w 462775"/>
                  <a:gd name="connsiteY0" fmla="*/ 1642 h 1071642"/>
                  <a:gd name="connsiteX1" fmla="*/ 255 w 462775"/>
                  <a:gd name="connsiteY1" fmla="*/ 532661 h 1071642"/>
                  <a:gd name="connsiteX2" fmla="*/ 278861 w 462775"/>
                  <a:gd name="connsiteY2" fmla="*/ 1042248 h 1071642"/>
                  <a:gd name="connsiteX3" fmla="*/ 416974 w 462775"/>
                  <a:gd name="connsiteY3" fmla="*/ 994623 h 1071642"/>
                  <a:gd name="connsiteX4" fmla="*/ 409830 w 462775"/>
                  <a:gd name="connsiteY4" fmla="*/ 866036 h 1071642"/>
                  <a:gd name="connsiteX5" fmla="*/ 212186 w 462775"/>
                  <a:gd name="connsiteY5" fmla="*/ 532661 h 1071642"/>
                  <a:gd name="connsiteX6" fmla="*/ 433643 w 462775"/>
                  <a:gd name="connsiteY6" fmla="*/ 187379 h 1071642"/>
                  <a:gd name="connsiteX7" fmla="*/ 445549 w 462775"/>
                  <a:gd name="connsiteY7" fmla="*/ 51648 h 1071642"/>
                  <a:gd name="connsiteX8" fmla="*/ 316961 w 462775"/>
                  <a:gd name="connsiteY8" fmla="*/ 1642 h 1071642"/>
                  <a:gd name="connsiteX0" fmla="*/ 316961 w 462775"/>
                  <a:gd name="connsiteY0" fmla="*/ 1642 h 1071642"/>
                  <a:gd name="connsiteX1" fmla="*/ 255 w 462775"/>
                  <a:gd name="connsiteY1" fmla="*/ 532661 h 1071642"/>
                  <a:gd name="connsiteX2" fmla="*/ 278861 w 462775"/>
                  <a:gd name="connsiteY2" fmla="*/ 1042248 h 1071642"/>
                  <a:gd name="connsiteX3" fmla="*/ 416974 w 462775"/>
                  <a:gd name="connsiteY3" fmla="*/ 994623 h 1071642"/>
                  <a:gd name="connsiteX4" fmla="*/ 409830 w 462775"/>
                  <a:gd name="connsiteY4" fmla="*/ 866036 h 1071642"/>
                  <a:gd name="connsiteX5" fmla="*/ 212186 w 462775"/>
                  <a:gd name="connsiteY5" fmla="*/ 532661 h 1071642"/>
                  <a:gd name="connsiteX6" fmla="*/ 433643 w 462775"/>
                  <a:gd name="connsiteY6" fmla="*/ 187379 h 1071642"/>
                  <a:gd name="connsiteX7" fmla="*/ 445549 w 462775"/>
                  <a:gd name="connsiteY7" fmla="*/ 51648 h 1071642"/>
                  <a:gd name="connsiteX8" fmla="*/ 316961 w 462775"/>
                  <a:gd name="connsiteY8" fmla="*/ 1642 h 1071642"/>
                  <a:gd name="connsiteX0" fmla="*/ 316925 w 462739"/>
                  <a:gd name="connsiteY0" fmla="*/ 1642 h 1046856"/>
                  <a:gd name="connsiteX1" fmla="*/ 219 w 462739"/>
                  <a:gd name="connsiteY1" fmla="*/ 532661 h 1046856"/>
                  <a:gd name="connsiteX2" fmla="*/ 278825 w 462739"/>
                  <a:gd name="connsiteY2" fmla="*/ 1042248 h 1046856"/>
                  <a:gd name="connsiteX3" fmla="*/ 416938 w 462739"/>
                  <a:gd name="connsiteY3" fmla="*/ 994623 h 1046856"/>
                  <a:gd name="connsiteX4" fmla="*/ 409794 w 462739"/>
                  <a:gd name="connsiteY4" fmla="*/ 866036 h 1046856"/>
                  <a:gd name="connsiteX5" fmla="*/ 212150 w 462739"/>
                  <a:gd name="connsiteY5" fmla="*/ 532661 h 1046856"/>
                  <a:gd name="connsiteX6" fmla="*/ 433607 w 462739"/>
                  <a:gd name="connsiteY6" fmla="*/ 187379 h 1046856"/>
                  <a:gd name="connsiteX7" fmla="*/ 445513 w 462739"/>
                  <a:gd name="connsiteY7" fmla="*/ 51648 h 1046856"/>
                  <a:gd name="connsiteX8" fmla="*/ 316925 w 462739"/>
                  <a:gd name="connsiteY8" fmla="*/ 1642 h 1046856"/>
                  <a:gd name="connsiteX0" fmla="*/ 316925 w 462739"/>
                  <a:gd name="connsiteY0" fmla="*/ 1642 h 1057330"/>
                  <a:gd name="connsiteX1" fmla="*/ 219 w 462739"/>
                  <a:gd name="connsiteY1" fmla="*/ 532661 h 1057330"/>
                  <a:gd name="connsiteX2" fmla="*/ 278825 w 462739"/>
                  <a:gd name="connsiteY2" fmla="*/ 1042248 h 1057330"/>
                  <a:gd name="connsiteX3" fmla="*/ 416938 w 462739"/>
                  <a:gd name="connsiteY3" fmla="*/ 994623 h 1057330"/>
                  <a:gd name="connsiteX4" fmla="*/ 409794 w 462739"/>
                  <a:gd name="connsiteY4" fmla="*/ 866036 h 1057330"/>
                  <a:gd name="connsiteX5" fmla="*/ 212150 w 462739"/>
                  <a:gd name="connsiteY5" fmla="*/ 532661 h 1057330"/>
                  <a:gd name="connsiteX6" fmla="*/ 433607 w 462739"/>
                  <a:gd name="connsiteY6" fmla="*/ 187379 h 1057330"/>
                  <a:gd name="connsiteX7" fmla="*/ 445513 w 462739"/>
                  <a:gd name="connsiteY7" fmla="*/ 51648 h 1057330"/>
                  <a:gd name="connsiteX8" fmla="*/ 316925 w 462739"/>
                  <a:gd name="connsiteY8" fmla="*/ 1642 h 1057330"/>
                  <a:gd name="connsiteX0" fmla="*/ 316925 w 462739"/>
                  <a:gd name="connsiteY0" fmla="*/ 1642 h 1049748"/>
                  <a:gd name="connsiteX1" fmla="*/ 219 w 462739"/>
                  <a:gd name="connsiteY1" fmla="*/ 532661 h 1049748"/>
                  <a:gd name="connsiteX2" fmla="*/ 278825 w 462739"/>
                  <a:gd name="connsiteY2" fmla="*/ 1042248 h 1049748"/>
                  <a:gd name="connsiteX3" fmla="*/ 416938 w 462739"/>
                  <a:gd name="connsiteY3" fmla="*/ 994623 h 1049748"/>
                  <a:gd name="connsiteX4" fmla="*/ 409794 w 462739"/>
                  <a:gd name="connsiteY4" fmla="*/ 866036 h 1049748"/>
                  <a:gd name="connsiteX5" fmla="*/ 212150 w 462739"/>
                  <a:gd name="connsiteY5" fmla="*/ 532661 h 1049748"/>
                  <a:gd name="connsiteX6" fmla="*/ 433607 w 462739"/>
                  <a:gd name="connsiteY6" fmla="*/ 187379 h 1049748"/>
                  <a:gd name="connsiteX7" fmla="*/ 445513 w 462739"/>
                  <a:gd name="connsiteY7" fmla="*/ 51648 h 1049748"/>
                  <a:gd name="connsiteX8" fmla="*/ 316925 w 462739"/>
                  <a:gd name="connsiteY8" fmla="*/ 1642 h 1049748"/>
                  <a:gd name="connsiteX0" fmla="*/ 316925 w 462739"/>
                  <a:gd name="connsiteY0" fmla="*/ 1642 h 1049748"/>
                  <a:gd name="connsiteX1" fmla="*/ 219 w 462739"/>
                  <a:gd name="connsiteY1" fmla="*/ 532661 h 1049748"/>
                  <a:gd name="connsiteX2" fmla="*/ 278825 w 462739"/>
                  <a:gd name="connsiteY2" fmla="*/ 1042248 h 1049748"/>
                  <a:gd name="connsiteX3" fmla="*/ 416938 w 462739"/>
                  <a:gd name="connsiteY3" fmla="*/ 994623 h 1049748"/>
                  <a:gd name="connsiteX4" fmla="*/ 409794 w 462739"/>
                  <a:gd name="connsiteY4" fmla="*/ 866036 h 1049748"/>
                  <a:gd name="connsiteX5" fmla="*/ 212150 w 462739"/>
                  <a:gd name="connsiteY5" fmla="*/ 532661 h 1049748"/>
                  <a:gd name="connsiteX6" fmla="*/ 433607 w 462739"/>
                  <a:gd name="connsiteY6" fmla="*/ 187379 h 1049748"/>
                  <a:gd name="connsiteX7" fmla="*/ 445513 w 462739"/>
                  <a:gd name="connsiteY7" fmla="*/ 51648 h 1049748"/>
                  <a:gd name="connsiteX8" fmla="*/ 316925 w 462739"/>
                  <a:gd name="connsiteY8" fmla="*/ 1642 h 1049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62739" h="1049748">
                    <a:moveTo>
                      <a:pt x="316925" y="1642"/>
                    </a:moveTo>
                    <a:cubicBezTo>
                      <a:pt x="276046" y="7992"/>
                      <a:pt x="8951" y="187777"/>
                      <a:pt x="219" y="532661"/>
                    </a:cubicBezTo>
                    <a:cubicBezTo>
                      <a:pt x="-8513" y="877545"/>
                      <a:pt x="247472" y="1024785"/>
                      <a:pt x="278825" y="1042248"/>
                    </a:cubicBezTo>
                    <a:cubicBezTo>
                      <a:pt x="310178" y="1059711"/>
                      <a:pt x="383204" y="1047805"/>
                      <a:pt x="416938" y="994623"/>
                    </a:cubicBezTo>
                    <a:cubicBezTo>
                      <a:pt x="450672" y="941441"/>
                      <a:pt x="427256" y="893024"/>
                      <a:pt x="409794" y="866036"/>
                    </a:cubicBezTo>
                    <a:cubicBezTo>
                      <a:pt x="392332" y="839048"/>
                      <a:pt x="205799" y="783883"/>
                      <a:pt x="212150" y="532661"/>
                    </a:cubicBezTo>
                    <a:cubicBezTo>
                      <a:pt x="218501" y="281439"/>
                      <a:pt x="399475" y="217542"/>
                      <a:pt x="433607" y="187379"/>
                    </a:cubicBezTo>
                    <a:cubicBezTo>
                      <a:pt x="467739" y="157216"/>
                      <a:pt x="472103" y="96891"/>
                      <a:pt x="445513" y="51648"/>
                    </a:cubicBezTo>
                    <a:cubicBezTo>
                      <a:pt x="418923" y="6405"/>
                      <a:pt x="357804" y="-4708"/>
                      <a:pt x="316925" y="1642"/>
                    </a:cubicBezTo>
                    <a:close/>
                  </a:path>
                </a:pathLst>
              </a:cu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F82432A9-65EC-43B6-B7ED-EC646EAD3084}"/>
                </a:ext>
              </a:extLst>
            </p:cNvPr>
            <p:cNvCxnSpPr>
              <a:cxnSpLocks/>
            </p:cNvCxnSpPr>
            <p:nvPr/>
          </p:nvCxnSpPr>
          <p:spPr>
            <a:xfrm>
              <a:off x="6804248" y="5805264"/>
              <a:ext cx="2160240" cy="0"/>
            </a:xfrm>
            <a:prstGeom prst="line">
              <a:avLst/>
            </a:prstGeom>
            <a:ln w="127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9570BD6-2B12-4CB8-BB52-F054A549010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884368" y="4725144"/>
              <a:ext cx="0" cy="2132856"/>
            </a:xfrm>
            <a:prstGeom prst="line">
              <a:avLst/>
            </a:prstGeom>
            <a:ln w="12700">
              <a:solidFill>
                <a:schemeClr val="tx1"/>
              </a:solidFill>
              <a:prstDash val="lg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6362566-0FD5-4C4B-AF43-74BD780FCC0D}"/>
                </a:ext>
              </a:extLst>
            </p:cNvPr>
            <p:cNvCxnSpPr/>
            <p:nvPr/>
          </p:nvCxnSpPr>
          <p:spPr>
            <a:xfrm flipH="1">
              <a:off x="7164288" y="6165304"/>
              <a:ext cx="360040" cy="50405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7C98DFBA-26FD-4777-B7BC-A352C3D4E8A2}"/>
                </a:ext>
              </a:extLst>
            </p:cNvPr>
            <p:cNvSpPr/>
            <p:nvPr/>
          </p:nvSpPr>
          <p:spPr>
            <a:xfrm>
              <a:off x="6333993" y="6541601"/>
              <a:ext cx="9803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吸油区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09F77D63-DCBB-4D77-BE51-BD52AAA82FE6}"/>
                </a:ext>
              </a:extLst>
            </p:cNvPr>
            <p:cNvSpPr/>
            <p:nvPr/>
          </p:nvSpPr>
          <p:spPr>
            <a:xfrm>
              <a:off x="8244409" y="6541601"/>
              <a:ext cx="9803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压油区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34" name="直接连接符 33">
              <a:extLst>
                <a:ext uri="{FF2B5EF4-FFF2-40B4-BE49-F238E27FC236}">
                  <a16:creationId xmlns:a16="http://schemas.microsoft.com/office/drawing/2014/main" id="{85342D5D-B448-48D8-B622-CA14AF5353E7}"/>
                </a:ext>
              </a:extLst>
            </p:cNvPr>
            <p:cNvCxnSpPr>
              <a:cxnSpLocks/>
            </p:cNvCxnSpPr>
            <p:nvPr/>
          </p:nvCxnSpPr>
          <p:spPr>
            <a:xfrm>
              <a:off x="8286020" y="6101058"/>
              <a:ext cx="331491" cy="4143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C8BB955-588C-4CCD-832A-B90425C67817}"/>
                </a:ext>
              </a:extLst>
            </p:cNvPr>
            <p:cNvSpPr/>
            <p:nvPr/>
          </p:nvSpPr>
          <p:spPr>
            <a:xfrm>
              <a:off x="7925126" y="4651209"/>
              <a:ext cx="980334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配流盘</a:t>
              </a:r>
            </a:p>
          </p:txBody>
        </p:sp>
      </p:grpSp>
      <p:sp>
        <p:nvSpPr>
          <p:cNvPr id="26" name="椭圆 25">
            <a:extLst>
              <a:ext uri="{FF2B5EF4-FFF2-40B4-BE49-F238E27FC236}">
                <a16:creationId xmlns:a16="http://schemas.microsoft.com/office/drawing/2014/main" id="{BD63EC6E-7A9F-47B5-B605-BEE197766501}"/>
              </a:ext>
            </a:extLst>
          </p:cNvPr>
          <p:cNvSpPr/>
          <p:nvPr/>
        </p:nvSpPr>
        <p:spPr>
          <a:xfrm>
            <a:off x="6993231" y="5191341"/>
            <a:ext cx="136368" cy="136368"/>
          </a:xfrm>
          <a:prstGeom prst="ellipse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62FB828E-4427-4251-8B0C-4E7283019539}"/>
              </a:ext>
            </a:extLst>
          </p:cNvPr>
          <p:cNvSpPr/>
          <p:nvPr/>
        </p:nvSpPr>
        <p:spPr>
          <a:xfrm>
            <a:off x="6993231" y="5191341"/>
            <a:ext cx="136368" cy="136368"/>
          </a:xfrm>
          <a:prstGeom prst="ellipse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椭圆 95">
            <a:extLst>
              <a:ext uri="{FF2B5EF4-FFF2-40B4-BE49-F238E27FC236}">
                <a16:creationId xmlns:a16="http://schemas.microsoft.com/office/drawing/2014/main" id="{2ACCE873-A6EF-42A7-98F7-92D56F362B2E}"/>
              </a:ext>
            </a:extLst>
          </p:cNvPr>
          <p:cNvSpPr/>
          <p:nvPr/>
        </p:nvSpPr>
        <p:spPr>
          <a:xfrm>
            <a:off x="6993231" y="5191341"/>
            <a:ext cx="136368" cy="136368"/>
          </a:xfrm>
          <a:prstGeom prst="ellipse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椭圆 96">
            <a:extLst>
              <a:ext uri="{FF2B5EF4-FFF2-40B4-BE49-F238E27FC236}">
                <a16:creationId xmlns:a16="http://schemas.microsoft.com/office/drawing/2014/main" id="{94337E2A-DB3B-4D89-AAA0-E329A5A86EB1}"/>
              </a:ext>
            </a:extLst>
          </p:cNvPr>
          <p:cNvSpPr/>
          <p:nvPr/>
        </p:nvSpPr>
        <p:spPr>
          <a:xfrm>
            <a:off x="6993231" y="5191341"/>
            <a:ext cx="136368" cy="136368"/>
          </a:xfrm>
          <a:prstGeom prst="ellipse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椭圆 97">
            <a:extLst>
              <a:ext uri="{FF2B5EF4-FFF2-40B4-BE49-F238E27FC236}">
                <a16:creationId xmlns:a16="http://schemas.microsoft.com/office/drawing/2014/main" id="{0BFC4D72-9C81-48C9-9598-598264F3E1B7}"/>
              </a:ext>
            </a:extLst>
          </p:cNvPr>
          <p:cNvSpPr/>
          <p:nvPr/>
        </p:nvSpPr>
        <p:spPr>
          <a:xfrm>
            <a:off x="6993231" y="5191341"/>
            <a:ext cx="136368" cy="136368"/>
          </a:xfrm>
          <a:prstGeom prst="ellipse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椭圆 98">
            <a:extLst>
              <a:ext uri="{FF2B5EF4-FFF2-40B4-BE49-F238E27FC236}">
                <a16:creationId xmlns:a16="http://schemas.microsoft.com/office/drawing/2014/main" id="{4EDA54EB-D8A4-4317-B12D-29154D6B4A28}"/>
              </a:ext>
            </a:extLst>
          </p:cNvPr>
          <p:cNvSpPr/>
          <p:nvPr/>
        </p:nvSpPr>
        <p:spPr>
          <a:xfrm>
            <a:off x="6993231" y="5191341"/>
            <a:ext cx="136368" cy="136368"/>
          </a:xfrm>
          <a:prstGeom prst="ellipse">
            <a:avLst/>
          </a:prstGeom>
          <a:solidFill>
            <a:schemeClr val="bg1">
              <a:alpha val="58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FBD6A13D-ECD2-473E-87A7-9DBF58E4CF41}"/>
              </a:ext>
            </a:extLst>
          </p:cNvPr>
          <p:cNvGrpSpPr/>
          <p:nvPr/>
        </p:nvGrpSpPr>
        <p:grpSpPr>
          <a:xfrm>
            <a:off x="4932040" y="1145905"/>
            <a:ext cx="4084417" cy="2480085"/>
            <a:chOff x="2748" y="4850070"/>
            <a:chExt cx="3195449" cy="1940298"/>
          </a:xfrm>
        </p:grpSpPr>
        <p:pic>
          <p:nvPicPr>
            <p:cNvPr id="22" name="Picture 10">
              <a:extLst>
                <a:ext uri="{FF2B5EF4-FFF2-40B4-BE49-F238E27FC236}">
                  <a16:creationId xmlns:a16="http://schemas.microsoft.com/office/drawing/2014/main" id="{F380BA18-25C2-40D1-844A-C0454A74F9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48" y="5022573"/>
              <a:ext cx="3195449" cy="17677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436E6E7C-B791-4725-8DDA-645A492F10F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390372" y="5176462"/>
              <a:ext cx="217150" cy="52374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0" name="矩形 99">
              <a:extLst>
                <a:ext uri="{FF2B5EF4-FFF2-40B4-BE49-F238E27FC236}">
                  <a16:creationId xmlns:a16="http://schemas.microsoft.com/office/drawing/2014/main" id="{E03B246D-D6B1-4D77-A814-421361850AB1}"/>
                </a:ext>
              </a:extLst>
            </p:cNvPr>
            <p:cNvSpPr/>
            <p:nvPr/>
          </p:nvSpPr>
          <p:spPr>
            <a:xfrm>
              <a:off x="2128982" y="4850070"/>
              <a:ext cx="3086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2" name="直接连接符 101">
              <a:extLst>
                <a:ext uri="{FF2B5EF4-FFF2-40B4-BE49-F238E27FC236}">
                  <a16:creationId xmlns:a16="http://schemas.microsoft.com/office/drawing/2014/main" id="{BCBF272A-B4B4-4115-944A-46BFFB9DF93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1076" y="5227620"/>
              <a:ext cx="252081" cy="35686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>
              <a:extLst>
                <a:ext uri="{FF2B5EF4-FFF2-40B4-BE49-F238E27FC236}">
                  <a16:creationId xmlns:a16="http://schemas.microsoft.com/office/drawing/2014/main" id="{979DA7CE-9FD0-48A1-BCC7-49530C52FF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72577" y="5347427"/>
              <a:ext cx="378140" cy="33284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矩形 103">
              <a:extLst>
                <a:ext uri="{FF2B5EF4-FFF2-40B4-BE49-F238E27FC236}">
                  <a16:creationId xmlns:a16="http://schemas.microsoft.com/office/drawing/2014/main" id="{9C7979DE-CF2D-414A-9DB2-E425BA619FD6}"/>
                </a:ext>
              </a:extLst>
            </p:cNvPr>
            <p:cNvSpPr/>
            <p:nvPr/>
          </p:nvSpPr>
          <p:spPr>
            <a:xfrm>
              <a:off x="535667" y="5154178"/>
              <a:ext cx="3086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5" name="直接连接符 104">
              <a:extLst>
                <a:ext uri="{FF2B5EF4-FFF2-40B4-BE49-F238E27FC236}">
                  <a16:creationId xmlns:a16="http://schemas.microsoft.com/office/drawing/2014/main" id="{A87CA053-858D-4A4F-992D-574987E339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33251" y="5707900"/>
              <a:ext cx="262488" cy="1480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矩形 105">
              <a:extLst>
                <a:ext uri="{FF2B5EF4-FFF2-40B4-BE49-F238E27FC236}">
                  <a16:creationId xmlns:a16="http://schemas.microsoft.com/office/drawing/2014/main" id="{F7BB1D38-1452-4FD8-9E94-F6D7DCC86078}"/>
                </a:ext>
              </a:extLst>
            </p:cNvPr>
            <p:cNvSpPr/>
            <p:nvPr/>
          </p:nvSpPr>
          <p:spPr>
            <a:xfrm>
              <a:off x="2748" y="5508329"/>
              <a:ext cx="3086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矩形 108">
              <a:extLst>
                <a:ext uri="{FF2B5EF4-FFF2-40B4-BE49-F238E27FC236}">
                  <a16:creationId xmlns:a16="http://schemas.microsoft.com/office/drawing/2014/main" id="{D5083F67-DF4B-457A-9924-A1E38E9D0ED4}"/>
                </a:ext>
              </a:extLst>
            </p:cNvPr>
            <p:cNvSpPr/>
            <p:nvPr/>
          </p:nvSpPr>
          <p:spPr>
            <a:xfrm>
              <a:off x="652310" y="4950100"/>
              <a:ext cx="738763" cy="18173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100">
              <a:extLst>
                <a:ext uri="{FF2B5EF4-FFF2-40B4-BE49-F238E27FC236}">
                  <a16:creationId xmlns:a16="http://schemas.microsoft.com/office/drawing/2014/main" id="{75DD2123-DCE8-4C32-8832-8B0C12175DAA}"/>
                </a:ext>
              </a:extLst>
            </p:cNvPr>
            <p:cNvSpPr/>
            <p:nvPr/>
          </p:nvSpPr>
          <p:spPr>
            <a:xfrm>
              <a:off x="908607" y="4967176"/>
              <a:ext cx="30862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标题 1">
            <a:extLst>
              <a:ext uri="{FF2B5EF4-FFF2-40B4-BE49-F238E27FC236}">
                <a16:creationId xmlns:a16="http://schemas.microsoft.com/office/drawing/2014/main" id="{F47F7FDE-A3C6-4993-AFAF-FEEFD68B2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664" y="0"/>
            <a:ext cx="3024336" cy="497866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轴向柱塞泵工作原理</a:t>
            </a:r>
          </a:p>
        </p:txBody>
      </p:sp>
    </p:spTree>
    <p:extLst>
      <p:ext uri="{BB962C8B-B14F-4D97-AF65-F5344CB8AC3E}">
        <p14:creationId xmlns:p14="http://schemas.microsoft.com/office/powerpoint/2010/main" val="2487519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3.33333E-6 C 0.02604 3.33333E-6 0.04757 0.02824 0.04757 0.06296 C 0.04757 0.09768 0.02604 0.12639 3.33333E-6 0.12639 C -0.02604 0.12639 -0.04705 0.09768 -0.04705 0.06296 C -0.04705 0.02824 -0.02604 3.33333E-6 3.33333E-6 3.33333E-6 Z " pathEditMode="relative" rAng="0" ptsTypes="AAAAA">
                                      <p:cBhvr>
                                        <p:cTn id="6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" y="631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114 0.03148 C 0.05416 0.06157 0.04652 0.10046 0.02396 0.11782 C 0.00139 0.13518 -0.02795 0.12477 -0.04098 0.09467 C -0.054 0.06458 -0.04584 0.02592 -0.02327 0.00856 C -0.0007 -0.0088 0.02812 0.00139 0.04114 0.03148 Z " pathEditMode="relative" rAng="3600000" ptsTypes="AAAAA">
                                      <p:cBhvr>
                                        <p:cTn id="8" dur="2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97" y="317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4027 0.08935 C 0.02725 0.11944 -0.00209 0.12939 -0.02448 0.1125 C -0.0474 0.09583 -0.05521 0.05694 -0.04236 0.02592 C -0.02934 -0.00417 0.00034 -0.01436 0.02274 0.00277 C 0.04531 0.02014 0.05312 0.05902 0.04027 0.08935 Z " pathEditMode="relative" rAng="7200000" ptsTypes="AAAAA">
                                      <p:cBhvr>
                                        <p:cTn id="10" dur="2000" spd="-100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15" y="-317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1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13 0.12106 C -0.02917 0.12106 -0.0507 0.09259 -0.0507 0.05787 C -0.0507 0.02314 -0.02917 -0.00533 -0.00313 -0.00556 C 0.02291 -0.00556 0.04409 0.02314 0.04409 0.0581 C 0.04409 0.09282 0.02291 0.12106 -0.00313 0.12106 Z " pathEditMode="relative" rAng="10800000" ptsTypes="AAAAA">
                                      <p:cBhvr>
                                        <p:cTn id="12" dur="2000" spd="-100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6319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75 0.09444 C -0.05677 0.06458 -0.04896 0.02569 -0.02639 0.00833 C -0.00365 -0.00787 0.02552 0.00254 0.03836 0.03171 C 0.05139 0.0618 0.0434 0.10046 0.02083 0.11782 C -0.00157 0.13495 -0.03073 0.12453 -0.04375 0.09444 Z " pathEditMode="relative" rAng="14400000" ptsTypes="AAAAA">
                                      <p:cBhvr>
                                        <p:cTn id="14" dur="2000" spd="-100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97" y="-3125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" presetClass="pat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4306 0.03078 C -0.03004 0.00069 -0.00087 -0.00973 0.02205 0.00764 C 0.04461 0.025 0.05243 0.06389 0.03889 0.09421 C 0.02586 0.12407 -0.00295 0.13426 -0.02552 0.11689 C -0.04775 0.0993 -0.05556 0.06041 -0.04306 0.03078 Z " pathEditMode="relative" rAng="18000000" ptsTypes="AAAAA">
                                      <p:cBhvr>
                                        <p:cTn id="16" dur="2000" spd="-100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49" grpId="0" animBg="1"/>
      <p:bldP spid="96" grpId="0" animBg="1"/>
      <p:bldP spid="97" grpId="0" animBg="1"/>
      <p:bldP spid="98" grpId="0" animBg="1"/>
      <p:bldP spid="9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>
            <a:extLst>
              <a:ext uri="{FF2B5EF4-FFF2-40B4-BE49-F238E27FC236}">
                <a16:creationId xmlns:a16="http://schemas.microsoft.com/office/drawing/2014/main" id="{7D5D51BE-473D-4221-9A2D-BD2493B584A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3" r="27019" b="12012"/>
          <a:stretch/>
        </p:blipFill>
        <p:spPr bwMode="auto">
          <a:xfrm>
            <a:off x="1892126" y="1581481"/>
            <a:ext cx="1008112" cy="136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7">
            <a:extLst>
              <a:ext uri="{FF2B5EF4-FFF2-40B4-BE49-F238E27FC236}">
                <a16:creationId xmlns:a16="http://schemas.microsoft.com/office/drawing/2014/main" id="{78F8DB30-1FE0-4C7C-8361-48D9CC1113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986641"/>
            <a:ext cx="9144000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定量液压泵                                          变量液压泵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液压泵的图形符号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D43260EB-9548-4D77-930D-2B1F8D451A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873" r="26436" b="10916"/>
          <a:stretch/>
        </p:blipFill>
        <p:spPr bwMode="auto">
          <a:xfrm>
            <a:off x="1892126" y="4196179"/>
            <a:ext cx="1037308" cy="134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462315-8CA1-407D-8F95-9963C0AD5A1F}"/>
              </a:ext>
            </a:extLst>
          </p:cNvPr>
          <p:cNvSpPr txBox="1">
            <a:spLocks/>
          </p:cNvSpPr>
          <p:nvPr/>
        </p:nvSpPr>
        <p:spPr>
          <a:xfrm>
            <a:off x="8172400" y="0"/>
            <a:ext cx="96671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/>
              <a:t>分类</a:t>
            </a:r>
            <a:endParaRPr lang="en-US" altLang="zh-CN" dirty="0"/>
          </a:p>
        </p:txBody>
      </p:sp>
      <p:pic>
        <p:nvPicPr>
          <p:cNvPr id="10" name="Picture 8">
            <a:extLst>
              <a:ext uri="{FF2B5EF4-FFF2-40B4-BE49-F238E27FC236}">
                <a16:creationId xmlns:a16="http://schemas.microsoft.com/office/drawing/2014/main" id="{4263A6B1-9B5A-4D9F-B3D2-0B7DD3D075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44" r="1" b="12012"/>
          <a:stretch/>
        </p:blipFill>
        <p:spPr bwMode="auto">
          <a:xfrm>
            <a:off x="5852566" y="1581481"/>
            <a:ext cx="1095698" cy="1368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8">
            <a:extLst>
              <a:ext uri="{FF2B5EF4-FFF2-40B4-BE49-F238E27FC236}">
                <a16:creationId xmlns:a16="http://schemas.microsoft.com/office/drawing/2014/main" id="{9389DC2A-1736-4373-B653-590EB5CC0D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309" b="10916"/>
          <a:stretch/>
        </p:blipFill>
        <p:spPr bwMode="auto">
          <a:xfrm>
            <a:off x="5910956" y="4196179"/>
            <a:ext cx="1037308" cy="13420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7">
            <a:extLst>
              <a:ext uri="{FF2B5EF4-FFF2-40B4-BE49-F238E27FC236}">
                <a16:creationId xmlns:a16="http://schemas.microsoft.com/office/drawing/2014/main" id="{5FBA076A-B387-4E6E-8E8E-A4B48191A6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890" y="5578435"/>
            <a:ext cx="9144000" cy="8744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定量液压马达                                      变量液压马达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液压马达的图形符号</a:t>
            </a:r>
            <a:endParaRPr lang="en-US" altLang="zh-CN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内容占位符 3">
            <a:extLst>
              <a:ext uri="{FF2B5EF4-FFF2-40B4-BE49-F238E27FC236}">
                <a16:creationId xmlns:a16="http://schemas.microsoft.com/office/drawing/2014/main" id="{349F3B45-51EE-42E0-8B67-9F5ED16F0DA5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6075964" cy="77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2400" b="1" kern="12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单位时间输出油液体积能否调节</a:t>
            </a: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划分：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7228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60232" y="7497"/>
            <a:ext cx="2478385" cy="509770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轴向柱塞泵计算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712968" cy="21924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排量计算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轴向柱塞泵的排量可按下式计算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92C8432-A676-4942-BBAA-0F89380964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3DD0988-1EA4-4025-B14F-5EEEB1B91141}"/>
                  </a:ext>
                </a:extLst>
              </p:cNvPr>
              <p:cNvSpPr/>
              <p:nvPr/>
            </p:nvSpPr>
            <p:spPr>
              <a:xfrm>
                <a:off x="3136414" y="1872209"/>
                <a:ext cx="2540887" cy="71994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40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z="240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 sz="2400" b="0" i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𝐷𝑧</m:t>
                      </m:r>
                      <m:func>
                        <m:funcPr>
                          <m:ctrlPr>
                            <a:rPr lang="zh-CN" altLang="en-US" sz="2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𝑡𝑎𝑛</m:t>
                          </m:r>
                        </m:fName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</m:func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3DD0988-1EA4-4025-B14F-5EEEB1B9114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6414" y="1872209"/>
                <a:ext cx="2540887" cy="71994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矩形 7">
            <a:extLst>
              <a:ext uri="{FF2B5EF4-FFF2-40B4-BE49-F238E27FC236}">
                <a16:creationId xmlns:a16="http://schemas.microsoft.com/office/drawing/2014/main" id="{BE23279F-900E-4402-8B8E-446816EAA51B}"/>
              </a:ext>
            </a:extLst>
          </p:cNvPr>
          <p:cNvSpPr/>
          <p:nvPr/>
        </p:nvSpPr>
        <p:spPr>
          <a:xfrm>
            <a:off x="611560" y="2636912"/>
            <a:ext cx="554461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式中：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柱塞直径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柱塞在缸体上的分布圆直径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斜盘倾角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（直轴式）或缸体倾角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（斜轴式）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z——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柱塞数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A1C7706F-7EBB-4A53-A607-BDDC06E4F2DD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1520" y="4342315"/>
                <a:ext cx="8712968" cy="21924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eaLnBrk="0" hangingPunct="0">
                  <a:lnSpc>
                    <a:spcPct val="150000"/>
                  </a:lnSpc>
                  <a:spcBef>
                    <a:spcPct val="20000"/>
                  </a:spcBef>
                  <a:buChar char="•"/>
                  <a:defRPr sz="2400">
                    <a:latin typeface="华文中宋" panose="02010600040101010101" pitchFamily="2" charset="-122"/>
                    <a:ea typeface="华文中宋" panose="02010600040101010101" pitchFamily="2" charset="-122"/>
                  </a:defRPr>
                </a:lvl1pPr>
                <a:lvl2pPr marL="742950" lvl="1" indent="-285750" eaLnBrk="0" hangingPunct="0">
                  <a:lnSpc>
                    <a:spcPct val="150000"/>
                  </a:lnSpc>
                  <a:spcBef>
                    <a:spcPct val="20000"/>
                  </a:spcBef>
                  <a:buChar char="–"/>
                  <a:defRPr sz="1800">
                    <a:latin typeface="华文中宋" panose="02010600040101010101" pitchFamily="2" charset="-122"/>
                    <a:ea typeface="华文中宋" panose="02010600040101010101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Char char="•"/>
                  <a:defRPr sz="2400">
                    <a:latin typeface="+mn-lt"/>
                    <a:ea typeface="+mn-ea"/>
                  </a:defRPr>
                </a:lvl3pPr>
                <a:lvl4pPr marL="1600200" indent="-228600" eaLnBrk="0" hangingPunct="0">
                  <a:spcBef>
                    <a:spcPct val="20000"/>
                  </a:spcBef>
                  <a:buChar char="–"/>
                  <a:defRPr sz="2000">
                    <a:latin typeface="+mn-lt"/>
                    <a:ea typeface="+mn-ea"/>
                  </a:defRPr>
                </a:lvl4pPr>
                <a:lvl5pPr marL="2057400" indent="-228600" eaLnBrk="0" hangingPunct="0">
                  <a:spcBef>
                    <a:spcPct val="20000"/>
                  </a:spcBef>
                  <a:buChar char="»"/>
                  <a:defRPr sz="2000">
                    <a:latin typeface="+mn-lt"/>
                    <a:ea typeface="+mn-ea"/>
                  </a:defRPr>
                </a:lvl5pPr>
                <a:lvl6pPr marL="25146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6pPr>
                <a:lvl7pPr marL="29718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7pPr>
                <a:lvl8pPr marL="34290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8pPr>
                <a:lvl9pPr marL="3886200" indent="-22860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latin typeface="+mn-lt"/>
                    <a:ea typeface="+mn-ea"/>
                  </a:defRPr>
                </a:lvl9pPr>
              </a:lstStyle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流量脉动</a:t>
                </a:r>
              </a:p>
              <a:p>
                <a:pPr lvl="1"/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轴向柱塞泵输出流量存在脉动，当</a:t>
                </a:r>
                <a:r>
                  <a:rPr lang="zh-CN" altLang="en-US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柱塞数</a:t>
                </a:r>
                <a:r>
                  <a:rPr lang="en-US" altLang="zh-CN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zh-CN" altLang="en-US" dirty="0">
                    <a:solidFill>
                      <a:srgbClr val="0070C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为单数时脉动较小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，脉动率为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σ</m:t>
                      </m:r>
                      <m:r>
                        <a:rPr lang="zh-CN" alt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z</m:t>
                          </m:r>
                        </m:den>
                      </m:f>
                      <m:func>
                        <m:func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𝑡𝑎𝑛</m:t>
                          </m:r>
                        </m:fName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US" altLang="zh-CN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den>
                          </m:f>
                        </m:e>
                      </m:func>
                    </m:oMath>
                  </m:oMathPara>
                </a14:m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buNone/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一般常用柱塞数视流量大小取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9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个或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11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个。</a:t>
                </a:r>
              </a:p>
            </p:txBody>
          </p:sp>
        </mc:Choice>
        <mc:Fallback xmlns="">
          <p:sp>
            <p:nvSpPr>
              <p:cNvPr id="9" name="内容占位符 3">
                <a:extLst>
                  <a:ext uri="{FF2B5EF4-FFF2-40B4-BE49-F238E27FC236}">
                    <a16:creationId xmlns:a16="http://schemas.microsoft.com/office/drawing/2014/main" id="{A1C7706F-7EBB-4A53-A607-BDDC06E4F2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1520" y="4342315"/>
                <a:ext cx="8712968" cy="2192435"/>
              </a:xfrm>
              <a:prstGeom prst="rect">
                <a:avLst/>
              </a:prstGeom>
              <a:blipFill>
                <a:blip r:embed="rId7"/>
                <a:stretch>
                  <a:fillRect l="-1259" b="-5833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6886FE0B-BB95-4BF0-87DE-5904ED1774A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17827" y="2730616"/>
            <a:ext cx="2767211" cy="2334146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D3EF78F-F243-4560-A973-5AE319B83E89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r="37400" b="16646"/>
          <a:stretch/>
        </p:blipFill>
        <p:spPr>
          <a:xfrm>
            <a:off x="5862761" y="1019507"/>
            <a:ext cx="3275856" cy="1705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05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145" y="-1"/>
            <a:ext cx="3284380" cy="490191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轴向柱塞泵变量方法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5"/>
            <a:ext cx="8467428" cy="172929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直轴式轴向柱塞泵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斜盘与缸体中心线的夹角</a:t>
            </a:r>
            <a:r>
              <a:rPr lang="en-US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δ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，就可改变柱塞的行程长度，从而改变了泵的排量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即可改变泵的输出流量。</a:t>
            </a:r>
          </a:p>
          <a:p>
            <a:pPr lvl="1"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">
            <a:extLst>
              <a:ext uri="{FF2B5EF4-FFF2-40B4-BE49-F238E27FC236}">
                <a16:creationId xmlns:a16="http://schemas.microsoft.com/office/drawing/2014/main" id="{88B67B42-8A0D-4182-A686-D22294B8BE4E}"/>
              </a:ext>
            </a:extLst>
          </p:cNvPr>
          <p:cNvGrpSpPr>
            <a:grpSpLocks/>
          </p:cNvGrpSpPr>
          <p:nvPr/>
        </p:nvGrpSpPr>
        <p:grpSpPr bwMode="auto">
          <a:xfrm>
            <a:off x="4841253" y="2385996"/>
            <a:ext cx="4078586" cy="3981813"/>
            <a:chOff x="8294" y="3185"/>
            <a:chExt cx="4778" cy="5319"/>
          </a:xfrm>
        </p:grpSpPr>
        <p:pic>
          <p:nvPicPr>
            <p:cNvPr id="19" name="Picture 2">
              <a:extLst>
                <a:ext uri="{FF2B5EF4-FFF2-40B4-BE49-F238E27FC236}">
                  <a16:creationId xmlns:a16="http://schemas.microsoft.com/office/drawing/2014/main" id="{F9D03C6D-F8D7-4094-8222-1833D5F7D3B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16" y="3185"/>
              <a:ext cx="2347" cy="2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">
              <a:extLst>
                <a:ext uri="{FF2B5EF4-FFF2-40B4-BE49-F238E27FC236}">
                  <a16:creationId xmlns:a16="http://schemas.microsoft.com/office/drawing/2014/main" id="{D1686FB4-F40F-449C-AA61-8368558BF43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94" y="6114"/>
              <a:ext cx="2357" cy="2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4">
              <a:extLst>
                <a:ext uri="{FF2B5EF4-FFF2-40B4-BE49-F238E27FC236}">
                  <a16:creationId xmlns:a16="http://schemas.microsoft.com/office/drawing/2014/main" id="{089987E0-417C-47F5-A6AA-821BB12AC1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12" y="4351"/>
              <a:ext cx="2360" cy="26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BBD76403-3493-490E-ABBF-8C6E2AFB76B0}"/>
              </a:ext>
            </a:extLst>
          </p:cNvPr>
          <p:cNvSpPr/>
          <p:nvPr/>
        </p:nvSpPr>
        <p:spPr>
          <a:xfrm>
            <a:off x="4997657" y="4194342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最大排量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3628238A-4F65-426C-8C03-723F765813CB}"/>
              </a:ext>
            </a:extLst>
          </p:cNvPr>
          <p:cNvSpPr/>
          <p:nvPr/>
        </p:nvSpPr>
        <p:spPr>
          <a:xfrm>
            <a:off x="4997657" y="6454685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减小排量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0989796B-88FB-4850-8825-8328A1CA72E0}"/>
              </a:ext>
            </a:extLst>
          </p:cNvPr>
          <p:cNvSpPr/>
          <p:nvPr/>
        </p:nvSpPr>
        <p:spPr>
          <a:xfrm>
            <a:off x="7196953" y="5375597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零排量</a:t>
            </a:r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46726928-D94C-40EE-BD36-C6D0B1DB1A5E}"/>
              </a:ext>
            </a:extLst>
          </p:cNvPr>
          <p:cNvGrpSpPr/>
          <p:nvPr/>
        </p:nvGrpSpPr>
        <p:grpSpPr>
          <a:xfrm>
            <a:off x="502073" y="2393466"/>
            <a:ext cx="3711871" cy="1823503"/>
            <a:chOff x="4716652" y="4537736"/>
            <a:chExt cx="4485651" cy="2203632"/>
          </a:xfrm>
        </p:grpSpPr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701F1EF4-DDED-458F-9219-656234788B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860032" y="4537736"/>
              <a:ext cx="4015182" cy="2065634"/>
            </a:xfrm>
            <a:prstGeom prst="rect">
              <a:avLst/>
            </a:prstGeom>
          </p:spPr>
        </p:pic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B5FE0A47-074C-4741-8375-34094EE78230}"/>
                </a:ext>
              </a:extLst>
            </p:cNvPr>
            <p:cNvSpPr/>
            <p:nvPr/>
          </p:nvSpPr>
          <p:spPr>
            <a:xfrm>
              <a:off x="4716653" y="6452944"/>
              <a:ext cx="863460" cy="28842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87B63AD0-062B-4C0E-ADE1-06B0660EDD31}"/>
                </a:ext>
              </a:extLst>
            </p:cNvPr>
            <p:cNvSpPr/>
            <p:nvPr/>
          </p:nvSpPr>
          <p:spPr>
            <a:xfrm>
              <a:off x="8562802" y="6423055"/>
              <a:ext cx="639501" cy="2066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出口</a:t>
              </a:r>
            </a:p>
          </p:txBody>
        </p:sp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F21E9C1A-7379-4640-AE90-7C46EC8E1749}"/>
                </a:ext>
              </a:extLst>
            </p:cNvPr>
            <p:cNvSpPr/>
            <p:nvPr/>
          </p:nvSpPr>
          <p:spPr>
            <a:xfrm>
              <a:off x="4716652" y="4537736"/>
              <a:ext cx="1583539" cy="10997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3114024A-C197-4282-A6E9-8C5F1CB99C8D}"/>
              </a:ext>
            </a:extLst>
          </p:cNvPr>
          <p:cNvSpPr/>
          <p:nvPr/>
        </p:nvSpPr>
        <p:spPr>
          <a:xfrm>
            <a:off x="959507" y="6456124"/>
            <a:ext cx="2797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直轴式轴向柱塞泵</a:t>
            </a:r>
          </a:p>
        </p:txBody>
      </p:sp>
      <p:pic>
        <p:nvPicPr>
          <p:cNvPr id="56322" name="Picture 2" descr="See the source image">
            <a:extLst>
              <a:ext uri="{FF2B5EF4-FFF2-40B4-BE49-F238E27FC236}">
                <a16:creationId xmlns:a16="http://schemas.microsoft.com/office/drawing/2014/main" id="{D55AB86F-15DE-449B-9EA9-97C8DC4C39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05" b="11837"/>
          <a:stretch/>
        </p:blipFill>
        <p:spPr bwMode="auto">
          <a:xfrm>
            <a:off x="769640" y="4163211"/>
            <a:ext cx="2985142" cy="2300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024DF2E7-66B4-4F77-814B-882640E47023}"/>
              </a:ext>
            </a:extLst>
          </p:cNvPr>
          <p:cNvSpPr/>
          <p:nvPr/>
        </p:nvSpPr>
        <p:spPr>
          <a:xfrm>
            <a:off x="3516463" y="4889127"/>
            <a:ext cx="760108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配油盘</a:t>
            </a: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537919C0-FCCA-4750-853B-23B9BFE9D85C}"/>
              </a:ext>
            </a:extLst>
          </p:cNvPr>
          <p:cNvSpPr/>
          <p:nvPr/>
        </p:nvSpPr>
        <p:spPr>
          <a:xfrm>
            <a:off x="3550734" y="5385916"/>
            <a:ext cx="760108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缸体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31285393-1939-44E5-8658-CCB6281C798C}"/>
              </a:ext>
            </a:extLst>
          </p:cNvPr>
          <p:cNvSpPr/>
          <p:nvPr/>
        </p:nvSpPr>
        <p:spPr>
          <a:xfrm>
            <a:off x="969462" y="4526007"/>
            <a:ext cx="571080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柱塞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56298A5-4A54-43A6-9AA4-8B2BF4982490}"/>
              </a:ext>
            </a:extLst>
          </p:cNvPr>
          <p:cNvSpPr/>
          <p:nvPr/>
        </p:nvSpPr>
        <p:spPr>
          <a:xfrm>
            <a:off x="374566" y="4834793"/>
            <a:ext cx="571080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斜盘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39B9EADA-0A51-49DF-AB81-CC356FB5C0A7}"/>
              </a:ext>
            </a:extLst>
          </p:cNvPr>
          <p:cNvSpPr/>
          <p:nvPr/>
        </p:nvSpPr>
        <p:spPr>
          <a:xfrm>
            <a:off x="73418" y="5262030"/>
            <a:ext cx="760107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传动轴</a:t>
            </a:r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24EEB49B-107B-4323-A037-EB629C411FFF}"/>
              </a:ext>
            </a:extLst>
          </p:cNvPr>
          <p:cNvCxnSpPr>
            <a:cxnSpLocks/>
            <a:stCxn id="42" idx="3"/>
          </p:cNvCxnSpPr>
          <p:nvPr/>
        </p:nvCxnSpPr>
        <p:spPr>
          <a:xfrm>
            <a:off x="945646" y="4958679"/>
            <a:ext cx="897024" cy="71089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8BB53B08-D744-4704-8500-0ED8CBCAE0F9}"/>
              </a:ext>
            </a:extLst>
          </p:cNvPr>
          <p:cNvCxnSpPr>
            <a:cxnSpLocks/>
          </p:cNvCxnSpPr>
          <p:nvPr/>
        </p:nvCxnSpPr>
        <p:spPr>
          <a:xfrm>
            <a:off x="1481511" y="4773779"/>
            <a:ext cx="720641" cy="720588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>
            <a:extLst>
              <a:ext uri="{FF2B5EF4-FFF2-40B4-BE49-F238E27FC236}">
                <a16:creationId xmlns:a16="http://schemas.microsoft.com/office/drawing/2014/main" id="{D5AB75A2-9E23-4F4C-B0B7-6DA49474AD13}"/>
              </a:ext>
            </a:extLst>
          </p:cNvPr>
          <p:cNvCxnSpPr>
            <a:cxnSpLocks/>
            <a:stCxn id="43" idx="2"/>
          </p:cNvCxnSpPr>
          <p:nvPr/>
        </p:nvCxnSpPr>
        <p:spPr>
          <a:xfrm>
            <a:off x="453472" y="5509802"/>
            <a:ext cx="575595" cy="225734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E2728FCD-A740-4AE2-8C35-F2C0C805EC42}"/>
              </a:ext>
            </a:extLst>
          </p:cNvPr>
          <p:cNvCxnSpPr>
            <a:cxnSpLocks/>
          </p:cNvCxnSpPr>
          <p:nvPr/>
        </p:nvCxnSpPr>
        <p:spPr>
          <a:xfrm flipH="1">
            <a:off x="2648959" y="5017305"/>
            <a:ext cx="843513" cy="236585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>
            <a:extLst>
              <a:ext uri="{FF2B5EF4-FFF2-40B4-BE49-F238E27FC236}">
                <a16:creationId xmlns:a16="http://schemas.microsoft.com/office/drawing/2014/main" id="{011C1670-8343-43B8-92AB-309DAE820C30}"/>
              </a:ext>
            </a:extLst>
          </p:cNvPr>
          <p:cNvCxnSpPr>
            <a:cxnSpLocks/>
          </p:cNvCxnSpPr>
          <p:nvPr/>
        </p:nvCxnSpPr>
        <p:spPr>
          <a:xfrm flipH="1">
            <a:off x="2582173" y="5526941"/>
            <a:ext cx="1053723" cy="168612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2D8C4E1C-4EC9-4B89-8DD7-AE6DA59C88E0}"/>
              </a:ext>
            </a:extLst>
          </p:cNvPr>
          <p:cNvSpPr/>
          <p:nvPr/>
        </p:nvSpPr>
        <p:spPr>
          <a:xfrm>
            <a:off x="3190100" y="4379491"/>
            <a:ext cx="911651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变量活塞</a:t>
            </a:r>
          </a:p>
        </p:txBody>
      </p: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B4F331B4-7292-4789-806C-381D7219E6D0}"/>
              </a:ext>
            </a:extLst>
          </p:cNvPr>
          <p:cNvCxnSpPr>
            <a:cxnSpLocks/>
          </p:cNvCxnSpPr>
          <p:nvPr/>
        </p:nvCxnSpPr>
        <p:spPr>
          <a:xfrm flipH="1">
            <a:off x="2378535" y="4597879"/>
            <a:ext cx="811565" cy="34829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872400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467428" cy="21924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斜轴式轴向柱塞泵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改变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传动轴与缸体中心线的夹角</a:t>
            </a:r>
            <a:r>
              <a:rPr lang="en-US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γ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，就可改变柱塞的行程长度，从而改变了泵的排量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V,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即可改变泵的输出流量。</a:t>
            </a:r>
          </a:p>
          <a:p>
            <a:pPr lvl="1"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8">
            <a:extLst>
              <a:ext uri="{FF2B5EF4-FFF2-40B4-BE49-F238E27FC236}">
                <a16:creationId xmlns:a16="http://schemas.microsoft.com/office/drawing/2014/main" id="{6E99EEBC-2B5E-46EE-837A-4F04DFC2BB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930426" y="2191785"/>
            <a:ext cx="4079354" cy="4558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277D32B-31C0-4A55-B838-AB45B2CB3509}"/>
              </a:ext>
            </a:extLst>
          </p:cNvPr>
          <p:cNvSpPr/>
          <p:nvPr/>
        </p:nvSpPr>
        <p:spPr>
          <a:xfrm>
            <a:off x="5173987" y="3236371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最大排量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89F8E86-CB49-4415-9828-2D5AC62732A0}"/>
              </a:ext>
            </a:extLst>
          </p:cNvPr>
          <p:cNvSpPr/>
          <p:nvPr/>
        </p:nvSpPr>
        <p:spPr>
          <a:xfrm>
            <a:off x="5173987" y="4941168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减小排量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5A30135-9AC9-476F-9916-5DBD2B182640}"/>
              </a:ext>
            </a:extLst>
          </p:cNvPr>
          <p:cNvSpPr/>
          <p:nvPr/>
        </p:nvSpPr>
        <p:spPr>
          <a:xfrm>
            <a:off x="5173987" y="6501462"/>
            <a:ext cx="1728192" cy="3600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零排量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98A53B2-2120-42C9-B10E-05DC72E1770B}"/>
              </a:ext>
            </a:extLst>
          </p:cNvPr>
          <p:cNvSpPr/>
          <p:nvPr/>
        </p:nvSpPr>
        <p:spPr>
          <a:xfrm>
            <a:off x="643799" y="6312150"/>
            <a:ext cx="27970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斜轴式轴向柱塞泵</a:t>
            </a: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541CB041-EB31-4B38-87D5-EA8868B812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145" y="-1"/>
            <a:ext cx="3284380" cy="490191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轴向柱塞泵变量方法</a:t>
            </a:r>
          </a:p>
        </p:txBody>
      </p:sp>
      <p:pic>
        <p:nvPicPr>
          <p:cNvPr id="55298" name="Picture 2" descr="See the source image">
            <a:extLst>
              <a:ext uri="{FF2B5EF4-FFF2-40B4-BE49-F238E27FC236}">
                <a16:creationId xmlns:a16="http://schemas.microsoft.com/office/drawing/2014/main" id="{E5ACE227-A771-44C0-B829-C548F3A15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853569"/>
            <a:ext cx="4056419" cy="3234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9F7741C1-C026-4A94-AB38-85E99152846E}"/>
              </a:ext>
            </a:extLst>
          </p:cNvPr>
          <p:cNvSpPr/>
          <p:nvPr/>
        </p:nvSpPr>
        <p:spPr>
          <a:xfrm>
            <a:off x="2727929" y="2533567"/>
            <a:ext cx="760108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配油盘</a:t>
            </a: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73E116BE-A8BF-4942-AE0E-60FD628950ED}"/>
              </a:ext>
            </a:extLst>
          </p:cNvPr>
          <p:cNvSpPr/>
          <p:nvPr/>
        </p:nvSpPr>
        <p:spPr>
          <a:xfrm>
            <a:off x="1259632" y="2547062"/>
            <a:ext cx="571080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连杆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9F4EE37F-30FE-4AD1-A213-A5546E702ECD}"/>
              </a:ext>
            </a:extLst>
          </p:cNvPr>
          <p:cNvSpPr/>
          <p:nvPr/>
        </p:nvSpPr>
        <p:spPr>
          <a:xfrm>
            <a:off x="0" y="3231653"/>
            <a:ext cx="760107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传动轴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AC7A3E0-F839-4973-811D-D6E743E4583E}"/>
              </a:ext>
            </a:extLst>
          </p:cNvPr>
          <p:cNvSpPr/>
          <p:nvPr/>
        </p:nvSpPr>
        <p:spPr>
          <a:xfrm>
            <a:off x="3504119" y="2533566"/>
            <a:ext cx="911651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变量活塞</a:t>
            </a: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DA924D73-66A2-4AAC-8C9A-A2566CD20772}"/>
              </a:ext>
            </a:extLst>
          </p:cNvPr>
          <p:cNvCxnSpPr>
            <a:cxnSpLocks/>
          </p:cNvCxnSpPr>
          <p:nvPr/>
        </p:nvCxnSpPr>
        <p:spPr>
          <a:xfrm>
            <a:off x="371663" y="3479425"/>
            <a:ext cx="143941" cy="49040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FF70C4A5-DCE7-408C-A689-15F4ACCF60FA}"/>
              </a:ext>
            </a:extLst>
          </p:cNvPr>
          <p:cNvCxnSpPr>
            <a:cxnSpLocks/>
            <a:stCxn id="25" idx="2"/>
          </p:cNvCxnSpPr>
          <p:nvPr/>
        </p:nvCxnSpPr>
        <p:spPr>
          <a:xfrm>
            <a:off x="1545172" y="2794834"/>
            <a:ext cx="554825" cy="86305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EC2DDF4D-0885-4634-9188-7202974FA7F8}"/>
              </a:ext>
            </a:extLst>
          </p:cNvPr>
          <p:cNvSpPr/>
          <p:nvPr/>
        </p:nvSpPr>
        <p:spPr>
          <a:xfrm>
            <a:off x="1757135" y="2533567"/>
            <a:ext cx="571080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柱塞</a:t>
            </a:r>
          </a:p>
        </p:txBody>
      </p:sp>
      <p:cxnSp>
        <p:nvCxnSpPr>
          <p:cNvPr id="33" name="直接连接符 32">
            <a:extLst>
              <a:ext uri="{FF2B5EF4-FFF2-40B4-BE49-F238E27FC236}">
                <a16:creationId xmlns:a16="http://schemas.microsoft.com/office/drawing/2014/main" id="{6B4126BF-F5E0-42C5-A3C8-728D5F817C2A}"/>
              </a:ext>
            </a:extLst>
          </p:cNvPr>
          <p:cNvCxnSpPr>
            <a:cxnSpLocks/>
            <a:stCxn id="32" idx="2"/>
          </p:cNvCxnSpPr>
          <p:nvPr/>
        </p:nvCxnSpPr>
        <p:spPr>
          <a:xfrm>
            <a:off x="2042675" y="2781339"/>
            <a:ext cx="386716" cy="100770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C4D6CBB6-B8EB-4D35-A317-82C1311C5039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3107983" y="2781339"/>
            <a:ext cx="145731" cy="152787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063F5454-846B-48BD-A719-515CF1CD7E7E}"/>
              </a:ext>
            </a:extLst>
          </p:cNvPr>
          <p:cNvSpPr/>
          <p:nvPr/>
        </p:nvSpPr>
        <p:spPr>
          <a:xfrm>
            <a:off x="2246109" y="2533567"/>
            <a:ext cx="571080" cy="2477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缸体</a:t>
            </a:r>
          </a:p>
        </p:txBody>
      </p:sp>
      <p:cxnSp>
        <p:nvCxnSpPr>
          <p:cNvPr id="43" name="直接连接符 42">
            <a:extLst>
              <a:ext uri="{FF2B5EF4-FFF2-40B4-BE49-F238E27FC236}">
                <a16:creationId xmlns:a16="http://schemas.microsoft.com/office/drawing/2014/main" id="{B36CD7B1-70CA-496B-8021-5A58A8BB658A}"/>
              </a:ext>
            </a:extLst>
          </p:cNvPr>
          <p:cNvCxnSpPr>
            <a:cxnSpLocks/>
          </p:cNvCxnSpPr>
          <p:nvPr/>
        </p:nvCxnSpPr>
        <p:spPr>
          <a:xfrm>
            <a:off x="2566346" y="2781338"/>
            <a:ext cx="306998" cy="107971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81F99A0F-658E-4C2A-9555-8E6BBB34D807}"/>
              </a:ext>
            </a:extLst>
          </p:cNvPr>
          <p:cNvCxnSpPr>
            <a:cxnSpLocks/>
            <a:stCxn id="28" idx="2"/>
          </p:cNvCxnSpPr>
          <p:nvPr/>
        </p:nvCxnSpPr>
        <p:spPr>
          <a:xfrm flipH="1">
            <a:off x="3616570" y="2781338"/>
            <a:ext cx="343375" cy="152787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37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5"/>
            <a:ext cx="8712968" cy="1180336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变量控制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按控制方式分有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手动控制、液压控制、电气控制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8960D6-514C-4C80-9EA1-82FEE6996F3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93979" y="2599290"/>
            <a:ext cx="4576668" cy="329880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DABAAB6-B01A-40C5-B9BC-0E55CF0147F0}"/>
              </a:ext>
            </a:extLst>
          </p:cNvPr>
          <p:cNvSpPr/>
          <p:nvPr/>
        </p:nvSpPr>
        <p:spPr>
          <a:xfrm>
            <a:off x="1187624" y="590862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轴向柱塞泵典型变量结构</a:t>
            </a:r>
            <a:endParaRPr lang="zh-CN" altLang="en-US" dirty="0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8706A4B9-2909-4BC4-A9F4-B5C876F5C001}"/>
              </a:ext>
            </a:extLst>
          </p:cNvPr>
          <p:cNvGrpSpPr/>
          <p:nvPr/>
        </p:nvGrpSpPr>
        <p:grpSpPr>
          <a:xfrm>
            <a:off x="4791756" y="3394794"/>
            <a:ext cx="4238396" cy="2338463"/>
            <a:chOff x="659340" y="4504037"/>
            <a:chExt cx="3294455" cy="1817659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2CFF533A-0F45-4480-8E41-F6887FF2F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340" y="4587532"/>
              <a:ext cx="3294455" cy="1734164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CE923B07-1C77-453F-9151-AB08E85D93F5}"/>
                </a:ext>
              </a:extLst>
            </p:cNvPr>
            <p:cNvSpPr/>
            <p:nvPr/>
          </p:nvSpPr>
          <p:spPr>
            <a:xfrm>
              <a:off x="750814" y="4621407"/>
              <a:ext cx="1152128" cy="293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E545528C-3522-4419-8485-0D7156954192}"/>
                </a:ext>
              </a:extLst>
            </p:cNvPr>
            <p:cNvSpPr/>
            <p:nvPr/>
          </p:nvSpPr>
          <p:spPr>
            <a:xfrm>
              <a:off x="822537" y="4747789"/>
              <a:ext cx="901425" cy="2931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1A2224A-B783-429F-8A3D-1E3EA0743C8D}"/>
                </a:ext>
              </a:extLst>
            </p:cNvPr>
            <p:cNvSpPr/>
            <p:nvPr/>
          </p:nvSpPr>
          <p:spPr>
            <a:xfrm>
              <a:off x="827584" y="4963908"/>
              <a:ext cx="648072" cy="361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3BC4236E-568D-4521-992D-F3A8F2D78005}"/>
                </a:ext>
              </a:extLst>
            </p:cNvPr>
            <p:cNvSpPr/>
            <p:nvPr/>
          </p:nvSpPr>
          <p:spPr>
            <a:xfrm>
              <a:off x="712537" y="5294786"/>
              <a:ext cx="648072" cy="175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C778FB74-5E8C-4013-98E1-E252E6AEEBEF}"/>
                </a:ext>
              </a:extLst>
            </p:cNvPr>
            <p:cNvSpPr/>
            <p:nvPr/>
          </p:nvSpPr>
          <p:spPr>
            <a:xfrm>
              <a:off x="712537" y="5443068"/>
              <a:ext cx="537391" cy="3576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2F2467D-AF40-4B2C-8E5E-D728417565CB}"/>
                </a:ext>
              </a:extLst>
            </p:cNvPr>
            <p:cNvSpPr/>
            <p:nvPr/>
          </p:nvSpPr>
          <p:spPr>
            <a:xfrm>
              <a:off x="1089928" y="6053937"/>
              <a:ext cx="648072" cy="175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FE9DCA19-A0D6-458B-8DD3-7A1125C6F223}"/>
                </a:ext>
              </a:extLst>
            </p:cNvPr>
            <p:cNvSpPr/>
            <p:nvPr/>
          </p:nvSpPr>
          <p:spPr>
            <a:xfrm>
              <a:off x="3282072" y="6076226"/>
              <a:ext cx="648072" cy="175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zh-CN" altLang="en-US" sz="1100" dirty="0">
                  <a:solidFill>
                    <a:schemeClr val="tx1"/>
                  </a:solidFill>
                </a:rPr>
                <a:t>工作腔</a:t>
              </a: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CEB3AA43-557E-444B-BE7D-AC404269E3EF}"/>
                </a:ext>
              </a:extLst>
            </p:cNvPr>
            <p:cNvSpPr/>
            <p:nvPr/>
          </p:nvSpPr>
          <p:spPr>
            <a:xfrm>
              <a:off x="2569455" y="4504037"/>
              <a:ext cx="1288365" cy="2437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变量控制压力</a:t>
              </a:r>
              <a:br>
                <a:rPr lang="en-US" altLang="zh-CN" sz="1100" dirty="0">
                  <a:solidFill>
                    <a:schemeClr val="tx1"/>
                  </a:solidFill>
                </a:rPr>
              </a:br>
              <a:r>
                <a:rPr lang="zh-CN" altLang="en-US" sz="1100" dirty="0">
                  <a:solidFill>
                    <a:schemeClr val="tx1"/>
                  </a:solidFill>
                </a:rPr>
                <a:t>（由控制阀控制）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7EE0C760-0C9B-44AF-AF54-608A555DBF02}"/>
                </a:ext>
              </a:extLst>
            </p:cNvPr>
            <p:cNvSpPr/>
            <p:nvPr/>
          </p:nvSpPr>
          <p:spPr>
            <a:xfrm>
              <a:off x="1313598" y="4817419"/>
              <a:ext cx="439083" cy="1750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>
                  <a:solidFill>
                    <a:schemeClr val="tx1"/>
                  </a:solidFill>
                </a:rPr>
                <a:t>斜盘</a:t>
              </a:r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AA724FA6-77C3-4704-91AB-49EDDDBDD83B}"/>
                </a:ext>
              </a:extLst>
            </p:cNvPr>
            <p:cNvSpPr/>
            <p:nvPr/>
          </p:nvSpPr>
          <p:spPr>
            <a:xfrm>
              <a:off x="1970035" y="4521871"/>
              <a:ext cx="642861" cy="1925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 dirty="0">
                  <a:solidFill>
                    <a:schemeClr val="tx1"/>
                  </a:solidFill>
                </a:rPr>
                <a:t>变量活塞</a:t>
              </a:r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7E7607F1-C58D-4401-8F80-6B22330F7902}"/>
                </a:ext>
              </a:extLst>
            </p:cNvPr>
            <p:cNvCxnSpPr>
              <a:endCxn id="36" idx="2"/>
            </p:cNvCxnSpPr>
            <p:nvPr/>
          </p:nvCxnSpPr>
          <p:spPr>
            <a:xfrm flipV="1">
              <a:off x="2291465" y="4714461"/>
              <a:ext cx="1" cy="249449"/>
            </a:xfrm>
            <a:prstGeom prst="line">
              <a:avLst/>
            </a:prstGeom>
            <a:ln w="63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矩形 47">
            <a:extLst>
              <a:ext uri="{FF2B5EF4-FFF2-40B4-BE49-F238E27FC236}">
                <a16:creationId xmlns:a16="http://schemas.microsoft.com/office/drawing/2014/main" id="{0F55540C-F8C2-4B57-A73F-C56346A55822}"/>
              </a:ext>
            </a:extLst>
          </p:cNvPr>
          <p:cNvSpPr/>
          <p:nvPr/>
        </p:nvSpPr>
        <p:spPr>
          <a:xfrm>
            <a:off x="5471410" y="5908629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ea typeface="微软雅黑" panose="020B0503020204020204" pitchFamily="34" charset="-122"/>
                <a:cs typeface="Times New Roman" panose="02020603050405020304" pitchFamily="18" charset="0"/>
              </a:rPr>
              <a:t>轴向柱塞泵</a:t>
            </a:r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液压变量控制原理</a:t>
            </a:r>
            <a:endParaRPr lang="zh-CN" altLang="en-US" dirty="0"/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FC29BD28-F57F-4C11-B04C-587D4C3BEB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145" y="-1"/>
            <a:ext cx="3284380" cy="490191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轴向柱塞泵变量方法</a:t>
            </a:r>
          </a:p>
        </p:txBody>
      </p:sp>
    </p:spTree>
    <p:extLst>
      <p:ext uri="{BB962C8B-B14F-4D97-AF65-F5344CB8AC3E}">
        <p14:creationId xmlns:p14="http://schemas.microsoft.com/office/powerpoint/2010/main" val="2834001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5"/>
            <a:ext cx="8712968" cy="1152128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变量控制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按控制目的分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有恒压控制、恒流量控制、恒功率控制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</a:p>
        </p:txBody>
      </p:sp>
      <p:pic>
        <p:nvPicPr>
          <p:cNvPr id="39" name="B4T2.EPS">
            <a:extLst>
              <a:ext uri="{FF2B5EF4-FFF2-40B4-BE49-F238E27FC236}">
                <a16:creationId xmlns:a16="http://schemas.microsoft.com/office/drawing/2014/main" id="{480F11DC-81E9-442F-82C3-D6ACBB437927}"/>
              </a:ext>
            </a:extLst>
          </p:cNvPr>
          <p:cNvPicPr/>
          <p:nvPr/>
        </p:nvPicPr>
        <p:blipFill>
          <a:blip r:embed="rId3">
            <a:biLevel thresh="75000"/>
          </a:blip>
          <a:stretch>
            <a:fillRect/>
          </a:stretch>
        </p:blipFill>
        <p:spPr>
          <a:xfrm>
            <a:off x="400134" y="2370491"/>
            <a:ext cx="2131326" cy="1697458"/>
          </a:xfrm>
          <a:prstGeom prst="rect">
            <a:avLst/>
          </a:prstGeom>
        </p:spPr>
      </p:pic>
      <p:pic>
        <p:nvPicPr>
          <p:cNvPr id="40" name="B4T4.EPS">
            <a:extLst>
              <a:ext uri="{FF2B5EF4-FFF2-40B4-BE49-F238E27FC236}">
                <a16:creationId xmlns:a16="http://schemas.microsoft.com/office/drawing/2014/main" id="{0AE9D032-F323-4E4D-B3EE-8B487E2D9967}"/>
              </a:ext>
            </a:extLst>
          </p:cNvPr>
          <p:cNvPicPr/>
          <p:nvPr/>
        </p:nvPicPr>
        <p:blipFill>
          <a:blip r:embed="rId4">
            <a:biLevel thresh="75000"/>
          </a:blip>
          <a:stretch>
            <a:fillRect/>
          </a:stretch>
        </p:blipFill>
        <p:spPr>
          <a:xfrm>
            <a:off x="4666819" y="2344915"/>
            <a:ext cx="2410368" cy="1694415"/>
          </a:xfrm>
          <a:prstGeom prst="rect">
            <a:avLst/>
          </a:prstGeom>
        </p:spPr>
      </p:pic>
      <p:pic>
        <p:nvPicPr>
          <p:cNvPr id="42" name="B4T6.EPS">
            <a:extLst>
              <a:ext uri="{FF2B5EF4-FFF2-40B4-BE49-F238E27FC236}">
                <a16:creationId xmlns:a16="http://schemas.microsoft.com/office/drawing/2014/main" id="{0238FA0D-FE99-4803-96CC-8C9293FBF3C0}"/>
              </a:ext>
            </a:extLst>
          </p:cNvPr>
          <p:cNvPicPr/>
          <p:nvPr/>
        </p:nvPicPr>
        <p:blipFill>
          <a:blip r:embed="rId5">
            <a:biLevel thresh="75000"/>
          </a:blip>
          <a:stretch>
            <a:fillRect/>
          </a:stretch>
        </p:blipFill>
        <p:spPr>
          <a:xfrm>
            <a:off x="2304857" y="4675862"/>
            <a:ext cx="2312820" cy="1752108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A96D9F6F-DAE0-487F-9565-7D0DB6DB0035}"/>
              </a:ext>
            </a:extLst>
          </p:cNvPr>
          <p:cNvSpPr/>
          <p:nvPr/>
        </p:nvSpPr>
        <p:spPr>
          <a:xfrm>
            <a:off x="243616" y="2055511"/>
            <a:ext cx="110799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恒压变量</a:t>
            </a:r>
            <a:endParaRPr lang="zh-CN" altLang="en-US" dirty="0"/>
          </a:p>
        </p:txBody>
      </p:sp>
      <p:pic>
        <p:nvPicPr>
          <p:cNvPr id="46" name="B4T1.EPS">
            <a:extLst>
              <a:ext uri="{FF2B5EF4-FFF2-40B4-BE49-F238E27FC236}">
                <a16:creationId xmlns:a16="http://schemas.microsoft.com/office/drawing/2014/main" id="{FEC2E8C4-CA21-4565-9983-3CA882F8DB39}"/>
              </a:ext>
            </a:extLst>
          </p:cNvPr>
          <p:cNvPicPr/>
          <p:nvPr/>
        </p:nvPicPr>
        <p:blipFill>
          <a:blip r:embed="rId6">
            <a:biLevel thresh="75000"/>
          </a:blip>
          <a:stretch>
            <a:fillRect/>
          </a:stretch>
        </p:blipFill>
        <p:spPr>
          <a:xfrm>
            <a:off x="2384602" y="2302363"/>
            <a:ext cx="2259406" cy="1709310"/>
          </a:xfrm>
          <a:prstGeom prst="rect">
            <a:avLst/>
          </a:prstGeom>
        </p:spPr>
      </p:pic>
      <p:sp>
        <p:nvSpPr>
          <p:cNvPr id="47" name="矩形 46">
            <a:extLst>
              <a:ext uri="{FF2B5EF4-FFF2-40B4-BE49-F238E27FC236}">
                <a16:creationId xmlns:a16="http://schemas.microsoft.com/office/drawing/2014/main" id="{1368EEB3-70D1-4016-B679-B064E369BF42}"/>
              </a:ext>
            </a:extLst>
          </p:cNvPr>
          <p:cNvSpPr/>
          <p:nvPr/>
        </p:nvSpPr>
        <p:spPr>
          <a:xfrm>
            <a:off x="3029183" y="39904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控制原理</a:t>
            </a:r>
            <a:endParaRPr lang="zh-CN" altLang="en-US" dirty="0"/>
          </a:p>
        </p:txBody>
      </p:sp>
      <p:pic>
        <p:nvPicPr>
          <p:cNvPr id="37" name="B4T3.EPS">
            <a:extLst>
              <a:ext uri="{FF2B5EF4-FFF2-40B4-BE49-F238E27FC236}">
                <a16:creationId xmlns:a16="http://schemas.microsoft.com/office/drawing/2014/main" id="{1E202AE2-AA32-45A9-B19F-DD828D684C1F}"/>
              </a:ext>
            </a:extLst>
          </p:cNvPr>
          <p:cNvPicPr/>
          <p:nvPr/>
        </p:nvPicPr>
        <p:blipFill>
          <a:blip r:embed="rId7">
            <a:biLevel thresh="75000"/>
          </a:blip>
          <a:stretch>
            <a:fillRect/>
          </a:stretch>
        </p:blipFill>
        <p:spPr>
          <a:xfrm>
            <a:off x="6888369" y="2439770"/>
            <a:ext cx="2019399" cy="1461090"/>
          </a:xfrm>
          <a:prstGeom prst="rect">
            <a:avLst/>
          </a:prstGeom>
        </p:spPr>
      </p:pic>
      <p:pic>
        <p:nvPicPr>
          <p:cNvPr id="48" name="B4T5.EPS">
            <a:extLst>
              <a:ext uri="{FF2B5EF4-FFF2-40B4-BE49-F238E27FC236}">
                <a16:creationId xmlns:a16="http://schemas.microsoft.com/office/drawing/2014/main" id="{F100E2AC-C708-4F3A-8A9C-CFB7DEFF78E1}"/>
              </a:ext>
            </a:extLst>
          </p:cNvPr>
          <p:cNvPicPr/>
          <p:nvPr/>
        </p:nvPicPr>
        <p:blipFill>
          <a:blip r:embed="rId8">
            <a:biLevel thresh="75000"/>
          </a:blip>
          <a:stretch>
            <a:fillRect/>
          </a:stretch>
        </p:blipFill>
        <p:spPr>
          <a:xfrm>
            <a:off x="4573441" y="4769424"/>
            <a:ext cx="2078259" cy="164783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BC51E83-63E8-479A-99A1-9AF07CC179B0}"/>
              </a:ext>
            </a:extLst>
          </p:cNvPr>
          <p:cNvSpPr/>
          <p:nvPr/>
        </p:nvSpPr>
        <p:spPr>
          <a:xfrm>
            <a:off x="251520" y="2060848"/>
            <a:ext cx="4248472" cy="230425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B9156AF7-7584-4ECA-B9CA-C803C47A9B3E}"/>
              </a:ext>
            </a:extLst>
          </p:cNvPr>
          <p:cNvSpPr/>
          <p:nvPr/>
        </p:nvSpPr>
        <p:spPr>
          <a:xfrm>
            <a:off x="914264" y="39904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特性曲线</a:t>
            </a:r>
            <a:endParaRPr lang="zh-CN" altLang="en-US" dirty="0"/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E6C4DFF5-7CCC-41DA-9825-ECBD160D24F7}"/>
              </a:ext>
            </a:extLst>
          </p:cNvPr>
          <p:cNvSpPr/>
          <p:nvPr/>
        </p:nvSpPr>
        <p:spPr>
          <a:xfrm>
            <a:off x="4707397" y="2055511"/>
            <a:ext cx="13388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恒流量变量</a:t>
            </a:r>
            <a:endParaRPr lang="zh-CN" altLang="en-US" dirty="0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DCE01AC8-36C7-4B60-AFF9-8B7C966D04E3}"/>
              </a:ext>
            </a:extLst>
          </p:cNvPr>
          <p:cNvSpPr/>
          <p:nvPr/>
        </p:nvSpPr>
        <p:spPr>
          <a:xfrm>
            <a:off x="7492964" y="39904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控制原理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DF6F8447-F05A-42D9-B326-311AA227C6F9}"/>
              </a:ext>
            </a:extLst>
          </p:cNvPr>
          <p:cNvSpPr/>
          <p:nvPr/>
        </p:nvSpPr>
        <p:spPr>
          <a:xfrm>
            <a:off x="4715301" y="2060848"/>
            <a:ext cx="4248472" cy="22989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A35820A7-42D3-4384-A699-D096A6E78498}"/>
              </a:ext>
            </a:extLst>
          </p:cNvPr>
          <p:cNvSpPr/>
          <p:nvPr/>
        </p:nvSpPr>
        <p:spPr>
          <a:xfrm>
            <a:off x="5378045" y="399043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特性曲线</a:t>
            </a:r>
            <a:endParaRPr lang="zh-CN" altLang="en-US" dirty="0"/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E65F8542-8673-4682-A1DD-D935EE93A808}"/>
              </a:ext>
            </a:extLst>
          </p:cNvPr>
          <p:cNvSpPr/>
          <p:nvPr/>
        </p:nvSpPr>
        <p:spPr>
          <a:xfrm>
            <a:off x="2245168" y="4437112"/>
            <a:ext cx="1338828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恒功率变量</a:t>
            </a:r>
            <a:endParaRPr lang="zh-CN" altLang="en-US" dirty="0"/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55C8F13B-0723-4053-87B7-4652CED29AD4}"/>
              </a:ext>
            </a:extLst>
          </p:cNvPr>
          <p:cNvSpPr/>
          <p:nvPr/>
        </p:nvSpPr>
        <p:spPr>
          <a:xfrm>
            <a:off x="5030735" y="63720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控制原理</a:t>
            </a:r>
            <a:endParaRPr lang="zh-CN" altLang="en-US" dirty="0"/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157291D7-B5EF-48DF-8B4C-8EF09BA28CC6}"/>
              </a:ext>
            </a:extLst>
          </p:cNvPr>
          <p:cNvSpPr/>
          <p:nvPr/>
        </p:nvSpPr>
        <p:spPr>
          <a:xfrm>
            <a:off x="2253072" y="4442449"/>
            <a:ext cx="4464496" cy="2298919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矩形 65">
            <a:extLst>
              <a:ext uri="{FF2B5EF4-FFF2-40B4-BE49-F238E27FC236}">
                <a16:creationId xmlns:a16="http://schemas.microsoft.com/office/drawing/2014/main" id="{FDE99825-8372-4F5C-9150-91853733ACCA}"/>
              </a:ext>
            </a:extLst>
          </p:cNvPr>
          <p:cNvSpPr/>
          <p:nvPr/>
        </p:nvSpPr>
        <p:spPr>
          <a:xfrm>
            <a:off x="2915816" y="63720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ea typeface="微软雅黑" panose="020B0503020204020204" pitchFamily="34" charset="-122"/>
                <a:cs typeface="Times New Roman" panose="02020603050405020304" pitchFamily="18" charset="0"/>
              </a:rPr>
              <a:t>特性曲线</a:t>
            </a:r>
            <a:endParaRPr lang="zh-CN" altLang="en-US" dirty="0"/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6491BF99-9F0C-4CAA-B9EB-235B60B3BCF1}"/>
              </a:ext>
            </a:extLst>
          </p:cNvPr>
          <p:cNvSpPr txBox="1">
            <a:spLocks/>
          </p:cNvSpPr>
          <p:nvPr/>
        </p:nvSpPr>
        <p:spPr bwMode="auto">
          <a:xfrm>
            <a:off x="5868145" y="-1"/>
            <a:ext cx="3284380" cy="490191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轴向柱塞泵变量方法</a:t>
            </a:r>
          </a:p>
        </p:txBody>
      </p:sp>
    </p:spTree>
    <p:extLst>
      <p:ext uri="{BB962C8B-B14F-4D97-AF65-F5344CB8AC3E}">
        <p14:creationId xmlns:p14="http://schemas.microsoft.com/office/powerpoint/2010/main" val="56539256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45429" y="-3966"/>
            <a:ext cx="2598571" cy="528011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径向柱塞泵概述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4154442A-02DE-4DB3-9CB8-AB9711C8E812}"/>
              </a:ext>
            </a:extLst>
          </p:cNvPr>
          <p:cNvGrpSpPr/>
          <p:nvPr/>
        </p:nvGrpSpPr>
        <p:grpSpPr>
          <a:xfrm>
            <a:off x="215360" y="3707327"/>
            <a:ext cx="4875530" cy="3138811"/>
            <a:chOff x="4488433" y="3719189"/>
            <a:chExt cx="4875530" cy="3138811"/>
          </a:xfrm>
        </p:grpSpPr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DDE21B32-3F49-484F-BB37-3AEF5E676E32}"/>
                </a:ext>
              </a:extLst>
            </p:cNvPr>
            <p:cNvSpPr/>
            <p:nvPr/>
          </p:nvSpPr>
          <p:spPr>
            <a:xfrm>
              <a:off x="6372200" y="648866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轴配油式</a:t>
              </a:r>
              <a:endParaRPr lang="zh-CN" altLang="en-US" dirty="0"/>
            </a:p>
          </p:txBody>
        </p:sp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08B21D4-5528-42B3-BBD1-9E2A26F961C0}"/>
                </a:ext>
              </a:extLst>
            </p:cNvPr>
            <p:cNvPicPr/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327"/>
            <a:stretch/>
          </p:blipFill>
          <p:spPr bwMode="auto">
            <a:xfrm>
              <a:off x="4488433" y="3719189"/>
              <a:ext cx="4875530" cy="2732405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B9CE177-0813-412B-8346-3FBDFB3ECF45}"/>
                </a:ext>
              </a:extLst>
            </p:cNvPr>
            <p:cNvSpPr/>
            <p:nvPr/>
          </p:nvSpPr>
          <p:spPr>
            <a:xfrm>
              <a:off x="4608961" y="3815839"/>
              <a:ext cx="1239253" cy="333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5103625D-616F-40F6-B07A-E8FFCFA8DCFA}"/>
                </a:ext>
              </a:extLst>
            </p:cNvPr>
            <p:cNvSpPr/>
            <p:nvPr/>
          </p:nvSpPr>
          <p:spPr>
            <a:xfrm>
              <a:off x="7391611" y="3747469"/>
              <a:ext cx="1239253" cy="333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AAD889FF-412F-48AB-8A9D-07783E98DAB8}"/>
                </a:ext>
              </a:extLst>
            </p:cNvPr>
            <p:cNvSpPr/>
            <p:nvPr/>
          </p:nvSpPr>
          <p:spPr>
            <a:xfrm>
              <a:off x="8139634" y="4341507"/>
              <a:ext cx="769478" cy="333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活塞</a:t>
              </a: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5801A2FB-6E64-4EE3-829F-662CB5B17057}"/>
                </a:ext>
              </a:extLst>
            </p:cNvPr>
            <p:cNvSpPr/>
            <p:nvPr/>
          </p:nvSpPr>
          <p:spPr>
            <a:xfrm>
              <a:off x="8012036" y="4935546"/>
              <a:ext cx="1351927" cy="5542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C1A8849-AECE-49EE-A075-163A87968749}"/>
                </a:ext>
              </a:extLst>
            </p:cNvPr>
            <p:cNvSpPr/>
            <p:nvPr/>
          </p:nvSpPr>
          <p:spPr>
            <a:xfrm>
              <a:off x="8012037" y="4915664"/>
              <a:ext cx="769478" cy="333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配油轴</a:t>
              </a:r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0FC800A5-70DF-4E8D-908E-4DF7374F3374}"/>
                </a:ext>
              </a:extLst>
            </p:cNvPr>
            <p:cNvSpPr/>
            <p:nvPr/>
          </p:nvSpPr>
          <p:spPr>
            <a:xfrm>
              <a:off x="4572000" y="5689169"/>
              <a:ext cx="864096" cy="333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定子</a:t>
              </a: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642B00AD-A6CC-4F92-8CB2-669F2841C132}"/>
                </a:ext>
              </a:extLst>
            </p:cNvPr>
            <p:cNvSpPr/>
            <p:nvPr/>
          </p:nvSpPr>
          <p:spPr>
            <a:xfrm>
              <a:off x="4488433" y="4879186"/>
              <a:ext cx="757654" cy="333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配油轴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71377A1-8729-4235-8118-4D2012E84787}"/>
                </a:ext>
              </a:extLst>
            </p:cNvPr>
            <p:cNvSpPr/>
            <p:nvPr/>
          </p:nvSpPr>
          <p:spPr>
            <a:xfrm>
              <a:off x="7347108" y="6093295"/>
              <a:ext cx="1351927" cy="4185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过渡区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6AF6EC8B-4BA9-4173-A5EB-EB8A86171FBF}"/>
              </a:ext>
            </a:extLst>
          </p:cNvPr>
          <p:cNvGrpSpPr/>
          <p:nvPr/>
        </p:nvGrpSpPr>
        <p:grpSpPr>
          <a:xfrm>
            <a:off x="4555456" y="3698980"/>
            <a:ext cx="4496142" cy="3033053"/>
            <a:chOff x="75858" y="3824947"/>
            <a:chExt cx="4496142" cy="3033053"/>
          </a:xfrm>
        </p:grpSpPr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53B2B8DE-84C3-4A45-AC7D-B9C88FED7059}"/>
                </a:ext>
              </a:extLst>
            </p:cNvPr>
            <p:cNvSpPr/>
            <p:nvPr/>
          </p:nvSpPr>
          <p:spPr>
            <a:xfrm>
              <a:off x="1737378" y="6488668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dirty="0">
                  <a:ea typeface="微软雅黑" panose="020B0503020204020204" pitchFamily="34" charset="-122"/>
                  <a:cs typeface="Times New Roman" panose="02020603050405020304" pitchFamily="18" charset="0"/>
                </a:rPr>
                <a:t>阀配油式</a:t>
              </a:r>
              <a:endParaRPr lang="zh-CN" altLang="en-US" dirty="0"/>
            </a:p>
          </p:txBody>
        </p: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7A28E577-B95E-4D7B-91E1-4B2CED6D5323}"/>
                </a:ext>
              </a:extLst>
            </p:cNvPr>
            <p:cNvGrpSpPr/>
            <p:nvPr/>
          </p:nvGrpSpPr>
          <p:grpSpPr>
            <a:xfrm>
              <a:off x="75858" y="3824947"/>
              <a:ext cx="4182363" cy="2485400"/>
              <a:chOff x="75858" y="3824947"/>
              <a:chExt cx="4182363" cy="2485400"/>
            </a:xfrm>
          </p:grpSpPr>
          <p:pic>
            <p:nvPicPr>
              <p:cNvPr id="12" name="图片 11">
                <a:extLst>
                  <a:ext uri="{FF2B5EF4-FFF2-40B4-BE49-F238E27FC236}">
                    <a16:creationId xmlns:a16="http://schemas.microsoft.com/office/drawing/2014/main" id="{DDFB0443-4690-43A2-A54E-6E1801C89B1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95536" y="3860519"/>
                <a:ext cx="3816424" cy="2449828"/>
              </a:xfrm>
              <a:prstGeom prst="rect">
                <a:avLst/>
              </a:prstGeom>
            </p:spPr>
          </p:pic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5E58BA37-C582-44A4-B687-EE0C5F3D1D29}"/>
                  </a:ext>
                </a:extLst>
              </p:cNvPr>
              <p:cNvSpPr/>
              <p:nvPr/>
            </p:nvSpPr>
            <p:spPr>
              <a:xfrm>
                <a:off x="225505" y="5157192"/>
                <a:ext cx="950506" cy="333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偏心转轴</a:t>
                </a:r>
              </a:p>
            </p:txBody>
          </p:sp>
          <p:sp>
            <p:nvSpPr>
              <p:cNvPr id="16" name="矩形 15">
                <a:extLst>
                  <a:ext uri="{FF2B5EF4-FFF2-40B4-BE49-F238E27FC236}">
                    <a16:creationId xmlns:a16="http://schemas.microsoft.com/office/drawing/2014/main" id="{2D028161-3E4A-4FCA-9E1C-39B42FBF6613}"/>
                  </a:ext>
                </a:extLst>
              </p:cNvPr>
              <p:cNvSpPr/>
              <p:nvPr/>
            </p:nvSpPr>
            <p:spPr>
              <a:xfrm>
                <a:off x="657553" y="4004037"/>
                <a:ext cx="950506" cy="333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定子中心</a:t>
                </a:r>
              </a:p>
            </p:txBody>
          </p:sp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5C65A119-2801-437D-82CB-94A737893ECB}"/>
                  </a:ext>
                </a:extLst>
              </p:cNvPr>
              <p:cNvSpPr/>
              <p:nvPr/>
            </p:nvSpPr>
            <p:spPr>
              <a:xfrm>
                <a:off x="75858" y="5733769"/>
                <a:ext cx="950506" cy="333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压油区</a:t>
                </a:r>
              </a:p>
            </p:txBody>
          </p:sp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5032392A-401C-4E55-98BF-AC907ED1413A}"/>
                  </a:ext>
                </a:extLst>
              </p:cNvPr>
              <p:cNvSpPr/>
              <p:nvPr/>
            </p:nvSpPr>
            <p:spPr>
              <a:xfrm>
                <a:off x="3558057" y="5080991"/>
                <a:ext cx="700164" cy="333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活塞</a:t>
                </a:r>
              </a:p>
            </p:txBody>
          </p:sp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8B16C640-F84B-497B-A1DB-2944D02D7E72}"/>
                  </a:ext>
                </a:extLst>
              </p:cNvPr>
              <p:cNvSpPr/>
              <p:nvPr/>
            </p:nvSpPr>
            <p:spPr>
              <a:xfrm>
                <a:off x="2669977" y="3824947"/>
                <a:ext cx="1363178" cy="33349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>
                    <a:solidFill>
                      <a:schemeClr val="tx1"/>
                    </a:solidFill>
                  </a:rPr>
                  <a:t>过渡区</a:t>
                </a:r>
              </a:p>
            </p:txBody>
          </p:sp>
        </p:grp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0A2B488C-D23A-4ABE-BB14-FE74A33ABF55}"/>
                </a:ext>
              </a:extLst>
            </p:cNvPr>
            <p:cNvSpPr/>
            <p:nvPr/>
          </p:nvSpPr>
          <p:spPr>
            <a:xfrm>
              <a:off x="3707904" y="5769164"/>
              <a:ext cx="864096" cy="3334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solidFill>
                    <a:schemeClr val="tx1"/>
                  </a:solidFill>
                </a:rPr>
                <a:t>吸油区</a:t>
              </a:r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AC897B84-3056-4CB4-9094-BDFF8C647336}"/>
              </a:ext>
            </a:extLst>
          </p:cNvPr>
          <p:cNvSpPr/>
          <p:nvPr/>
        </p:nvSpPr>
        <p:spPr>
          <a:xfrm>
            <a:off x="1894819" y="3581216"/>
            <a:ext cx="1239253" cy="33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 dirty="0">
              <a:solidFill>
                <a:schemeClr val="tx1"/>
              </a:solidFill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374" y="764705"/>
            <a:ext cx="8139363" cy="30129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介绍和分类</a:t>
            </a: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柱塞往复运动方向垂直于转子轴线方向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可分为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阀配油式、轴配油式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  <a:r>
              <a:rPr lang="en-US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阀联合配油式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优缺点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容积效率和机械效率较高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径向尺寸大，结构较复杂，自吸能力差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60827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0" y="0"/>
            <a:ext cx="3131840" cy="476672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径向柱塞泵工作原理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712968" cy="33843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轴配油式径向柱塞泵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由于定子和转子间有偏心距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，柱塞随转子转动做往复运动进行吸排油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转子每转一转，柱塞在缸孔内吸油、压油各一次。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169E48-1282-4260-A0D2-C7CAC87480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362"/>
          <a:stretch/>
        </p:blipFill>
        <p:spPr>
          <a:xfrm>
            <a:off x="502837" y="2708920"/>
            <a:ext cx="3708010" cy="37627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C53E624-0B81-49AE-8C26-131E85DE6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067" y="3204014"/>
            <a:ext cx="4484933" cy="338437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08609D2-E360-497F-92D5-1D0C62E7BBAE}"/>
              </a:ext>
            </a:extLst>
          </p:cNvPr>
          <p:cNvSpPr/>
          <p:nvPr/>
        </p:nvSpPr>
        <p:spPr>
          <a:xfrm>
            <a:off x="3023117" y="2924944"/>
            <a:ext cx="717104" cy="33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定子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E0C7ECA-4A98-4516-9BAD-5623FE4E8A52}"/>
              </a:ext>
            </a:extLst>
          </p:cNvPr>
          <p:cNvSpPr/>
          <p:nvPr/>
        </p:nvSpPr>
        <p:spPr>
          <a:xfrm>
            <a:off x="3493743" y="3258442"/>
            <a:ext cx="717104" cy="33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转子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BD38B11A-F4DA-4E60-92A2-057C43E60321}"/>
              </a:ext>
            </a:extLst>
          </p:cNvPr>
          <p:cNvSpPr/>
          <p:nvPr/>
        </p:nvSpPr>
        <p:spPr>
          <a:xfrm>
            <a:off x="3586140" y="3591940"/>
            <a:ext cx="717104" cy="33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吸油腔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7FAB2CB-CB0E-424D-B7A8-7FD0A75B7534}"/>
              </a:ext>
            </a:extLst>
          </p:cNvPr>
          <p:cNvSpPr/>
          <p:nvPr/>
        </p:nvSpPr>
        <p:spPr>
          <a:xfrm>
            <a:off x="3674313" y="4141462"/>
            <a:ext cx="717104" cy="33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配油轴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58CFE76-82E5-4375-B91A-4ED30F3CE518}"/>
              </a:ext>
            </a:extLst>
          </p:cNvPr>
          <p:cNvSpPr/>
          <p:nvPr/>
        </p:nvSpPr>
        <p:spPr>
          <a:xfrm>
            <a:off x="3674313" y="4822290"/>
            <a:ext cx="717104" cy="33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衬套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35AFF45-EC77-4150-AAB9-81617D61F02D}"/>
              </a:ext>
            </a:extLst>
          </p:cNvPr>
          <p:cNvSpPr/>
          <p:nvPr/>
        </p:nvSpPr>
        <p:spPr>
          <a:xfrm>
            <a:off x="3584028" y="5414872"/>
            <a:ext cx="717104" cy="33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压油腔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9755A14-8AD6-430F-915F-90C707E2546C}"/>
              </a:ext>
            </a:extLst>
          </p:cNvPr>
          <p:cNvSpPr/>
          <p:nvPr/>
        </p:nvSpPr>
        <p:spPr>
          <a:xfrm>
            <a:off x="3326070" y="5776508"/>
            <a:ext cx="717104" cy="33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柱塞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9612B7F2-C7F3-4EF8-BC6A-58A9EDE6FAFA}"/>
              </a:ext>
            </a:extLst>
          </p:cNvPr>
          <p:cNvSpPr/>
          <p:nvPr/>
        </p:nvSpPr>
        <p:spPr>
          <a:xfrm>
            <a:off x="1691680" y="6421640"/>
            <a:ext cx="717104" cy="33349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</a:rPr>
              <a:t>偏心距</a:t>
            </a:r>
          </a:p>
        </p:txBody>
      </p:sp>
    </p:spTree>
    <p:extLst>
      <p:ext uri="{BB962C8B-B14F-4D97-AF65-F5344CB8AC3E}">
        <p14:creationId xmlns:p14="http://schemas.microsoft.com/office/powerpoint/2010/main" val="32730673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5"/>
            <a:ext cx="8712968" cy="3058372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阀配油式径向柱塞泵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当偏心轴由原动机带动旋转时，柱塞随之往复运动进行吸排油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偏心轮每转一周，每个柱塞腔各吸、压油一次。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047041-F87F-489D-8D4E-3D472F8E2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9926" y="2552936"/>
            <a:ext cx="3960440" cy="359023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6BC9EE-0568-4599-8ED9-1AB8D7670CF5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367094" y="2708920"/>
            <a:ext cx="3670132" cy="3600400"/>
          </a:xfrm>
          <a:prstGeom prst="rect">
            <a:avLst/>
          </a:prstGeom>
        </p:spPr>
      </p:pic>
      <p:sp>
        <p:nvSpPr>
          <p:cNvPr id="8" name="标题 1">
            <a:extLst>
              <a:ext uri="{FF2B5EF4-FFF2-40B4-BE49-F238E27FC236}">
                <a16:creationId xmlns:a16="http://schemas.microsoft.com/office/drawing/2014/main" id="{C75378B3-F082-456B-8719-5DA2B243F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2160" y="0"/>
            <a:ext cx="3131840" cy="476672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径向柱塞泵工作原理</a:t>
            </a:r>
          </a:p>
        </p:txBody>
      </p:sp>
    </p:spTree>
    <p:extLst>
      <p:ext uri="{BB962C8B-B14F-4D97-AF65-F5344CB8AC3E}">
        <p14:creationId xmlns:p14="http://schemas.microsoft.com/office/powerpoint/2010/main" val="810904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1936" y="0"/>
            <a:ext cx="2662064" cy="443136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径向柱塞泵计算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C1134CD-25A0-484D-9AE1-CE109274C9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1520" y="764704"/>
                <a:ext cx="8712968" cy="2448272"/>
              </a:xfr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排量</a:t>
                </a:r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当转子和定子间的偏心距为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时，转子转一整转，柱塞在缸孔内的行程就为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2e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，柱塞数为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z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，则泵的排量为</a:t>
                </a:r>
                <a:b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</a:br>
                <a14:m>
                  <m:oMath xmlns:m="http://schemas.openxmlformats.org/officeDocument/2006/math">
                    <m:r>
                      <a:rPr lang="zh-CN" altLang="en-US" sz="1800">
                        <a:latin typeface="Cambria Math" panose="02040503050406030204" pitchFamily="18" charset="0"/>
                      </a:rPr>
                      <m:t>𝑉</m:t>
                    </m:r>
                    <m:r>
                      <a:rPr lang="zh-CN" altLang="en-US" sz="18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zh-CN" alt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zh-CN" altLang="en-US" sz="1800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sSup>
                      <m:sSup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>
                            <a:latin typeface="Cambria Math" panose="02040503050406030204" pitchFamily="18" charset="0"/>
                          </a:rPr>
                          <m:t>d</m:t>
                        </m:r>
                      </m:e>
                      <m:sup>
                        <m:r>
                          <a:rPr lang="en-US" altLang="zh-CN" sz="180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altLang="zh-CN" sz="180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altLang="zh-CN" sz="1800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内容占位符 3">
                <a:extLst>
                  <a:ext uri="{FF2B5EF4-FFF2-40B4-BE49-F238E27FC236}">
                    <a16:creationId xmlns:a16="http://schemas.microsoft.com/office/drawing/2014/main" id="{6C1134CD-25A0-484D-9AE1-CE109274C9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1520" y="764704"/>
                <a:ext cx="8712968" cy="2448272"/>
              </a:xfrm>
              <a:blipFill>
                <a:blip r:embed="rId3"/>
                <a:stretch>
                  <a:fillRect l="-1259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>
            <a:extLst>
              <a:ext uri="{FF2B5EF4-FFF2-40B4-BE49-F238E27FC236}">
                <a16:creationId xmlns:a16="http://schemas.microsoft.com/office/drawing/2014/main" id="{79F9E8DF-D481-4615-8BF9-03D32A11E825}"/>
              </a:ext>
            </a:extLst>
          </p:cNvPr>
          <p:cNvSpPr/>
          <p:nvPr/>
        </p:nvSpPr>
        <p:spPr>
          <a:xfrm>
            <a:off x="683568" y="3189131"/>
            <a:ext cx="2448106" cy="4558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eaLnBrk="0" hangingPunct="0">
              <a:lnSpc>
                <a:spcPct val="150000"/>
              </a:lnSpc>
              <a:spcBef>
                <a:spcPct val="20000"/>
              </a:spcBef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式中：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d——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柱塞直径</a:t>
            </a:r>
          </a:p>
        </p:txBody>
      </p:sp>
      <p:sp>
        <p:nvSpPr>
          <p:cNvPr id="5" name="内容占位符 3">
            <a:extLst>
              <a:ext uri="{FF2B5EF4-FFF2-40B4-BE49-F238E27FC236}">
                <a16:creationId xmlns:a16="http://schemas.microsoft.com/office/drawing/2014/main" id="{72105F21-A61A-43BF-BBC1-AC5FC3390D2E}"/>
              </a:ext>
            </a:extLst>
          </p:cNvPr>
          <p:cNvSpPr txBox="1">
            <a:spLocks/>
          </p:cNvSpPr>
          <p:nvPr/>
        </p:nvSpPr>
        <p:spPr bwMode="auto">
          <a:xfrm>
            <a:off x="251520" y="4005064"/>
            <a:ext cx="871296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lnSpc>
                <a:spcPct val="150000"/>
              </a:lnSpc>
              <a:spcBef>
                <a:spcPct val="20000"/>
              </a:spcBef>
              <a:buChar char="•"/>
              <a:defRPr sz="24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lvl="1" indent="-285750" eaLnBrk="0" hangingPunct="0">
              <a:lnSpc>
                <a:spcPct val="150000"/>
              </a:lnSpc>
              <a:spcBef>
                <a:spcPct val="20000"/>
              </a:spcBef>
              <a:buChar char="–"/>
              <a:defRPr sz="1800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流量脉动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径向柱塞泵的流量脉动情况与轴向柱塞泵类似</a:t>
            </a: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567071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8141A4-E3DF-4025-AD1A-4C9B4E0BD8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6509" y="22176"/>
            <a:ext cx="3057236" cy="443136"/>
          </a:xfr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l">
              <a:lnSpc>
                <a:spcPct val="150000"/>
              </a:lnSpc>
              <a:spcBef>
                <a:spcPct val="20000"/>
              </a:spcBef>
            </a:pPr>
            <a:r>
              <a:rPr lang="zh-CN" altLang="en-US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径向柱塞泵变量方法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C1134CD-25A0-484D-9AE1-CE109274C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520" y="764704"/>
            <a:ext cx="8712968" cy="2448272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通过变量机构改变定子和转子间的偏心距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，就可改变泵的排量。径向柱塞变量泵一般都是将定子沿水平方向移动来调节偏心距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pPr lvl="1">
              <a:lnSpc>
                <a:spcPct val="150000"/>
              </a:lnSpc>
            </a:pP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内容占位符 3">
            <a:extLst>
              <a:ext uri="{FF2B5EF4-FFF2-40B4-BE49-F238E27FC236}">
                <a16:creationId xmlns:a16="http://schemas.microsoft.com/office/drawing/2014/main" id="{344077AA-04B3-4B99-B425-98F22A581E13}"/>
              </a:ext>
            </a:extLst>
          </p:cNvPr>
          <p:cNvSpPr txBox="1">
            <a:spLocks/>
          </p:cNvSpPr>
          <p:nvPr/>
        </p:nvSpPr>
        <p:spPr bwMode="auto">
          <a:xfrm>
            <a:off x="251520" y="3501008"/>
            <a:ext cx="8712968" cy="24482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lnSpc>
                <a:spcPct val="150000"/>
              </a:lnSpc>
              <a:spcBef>
                <a:spcPct val="20000"/>
              </a:spcBef>
              <a:buChar char="•"/>
              <a:defRPr sz="2400">
                <a:latin typeface="华文中宋" panose="02010600040101010101" pitchFamily="2" charset="-122"/>
                <a:ea typeface="华文中宋" panose="02010600040101010101" pitchFamily="2" charset="-122"/>
              </a:defRPr>
            </a:lvl1pPr>
            <a:lvl2pPr marL="742950" lvl="1" indent="-285750" eaLnBrk="0" hangingPunct="0">
              <a:lnSpc>
                <a:spcPct val="150000"/>
              </a:lnSpc>
              <a:spcBef>
                <a:spcPct val="20000"/>
              </a:spcBef>
              <a:buChar char="–"/>
              <a:defRPr sz="1800">
                <a:latin typeface="华文中宋" panose="02010600040101010101" pitchFamily="2" charset="-122"/>
                <a:ea typeface="华文中宋" panose="02010600040101010101" pitchFamily="2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变量控制</a:t>
            </a:r>
          </a:p>
          <a:p>
            <a:pPr lvl="1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径向柱塞泵上也可以安装各种变量控制机构，其情况与轴向柱塞泵类似。</a:t>
            </a: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2788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7462315-8CA1-407D-8F95-9963C0AD5A1F}"/>
              </a:ext>
            </a:extLst>
          </p:cNvPr>
          <p:cNvSpPr txBox="1">
            <a:spLocks/>
          </p:cNvSpPr>
          <p:nvPr/>
        </p:nvSpPr>
        <p:spPr>
          <a:xfrm>
            <a:off x="8172400" y="0"/>
            <a:ext cx="96671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/>
              <a:t>分类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F1A2C4A1-9330-46EF-B9EB-41775ACD5478}"/>
              </a:ext>
            </a:extLst>
          </p:cNvPr>
          <p:cNvSpPr/>
          <p:nvPr/>
        </p:nvSpPr>
        <p:spPr>
          <a:xfrm>
            <a:off x="1187624" y="1771521"/>
            <a:ext cx="1152128" cy="5040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齿轮式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98F77B1-E7E1-4A5E-A29A-3C45BAE6496B}"/>
              </a:ext>
            </a:extLst>
          </p:cNvPr>
          <p:cNvSpPr/>
          <p:nvPr/>
        </p:nvSpPr>
        <p:spPr>
          <a:xfrm>
            <a:off x="3959932" y="1771521"/>
            <a:ext cx="1152128" cy="5040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叶片式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5A5726A4-428F-4BB5-8A49-194ED12147D1}"/>
              </a:ext>
            </a:extLst>
          </p:cNvPr>
          <p:cNvSpPr/>
          <p:nvPr/>
        </p:nvSpPr>
        <p:spPr>
          <a:xfrm>
            <a:off x="6732240" y="1771521"/>
            <a:ext cx="1152128" cy="504056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柱塞式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FB0668-C827-4F8E-8CE6-9ADB1ECD887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93" r="14763"/>
          <a:stretch/>
        </p:blipFill>
        <p:spPr>
          <a:xfrm>
            <a:off x="3275856" y="3003054"/>
            <a:ext cx="2592288" cy="216000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29996534-464C-477A-BFDE-C776E7E7F64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2635" y="3373700"/>
            <a:ext cx="2700540" cy="1590038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CFC82075-436E-4A77-B22A-C300B0BC6F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97" y="3016591"/>
            <a:ext cx="2683781" cy="2304256"/>
          </a:xfrm>
          <a:prstGeom prst="rect">
            <a:avLst/>
          </a:prstGeom>
        </p:spPr>
      </p:pic>
      <p:sp>
        <p:nvSpPr>
          <p:cNvPr id="25" name="内容占位符 3">
            <a:extLst>
              <a:ext uri="{FF2B5EF4-FFF2-40B4-BE49-F238E27FC236}">
                <a16:creationId xmlns:a16="http://schemas.microsoft.com/office/drawing/2014/main" id="{76DC9E3D-0E2E-4D52-A1C7-B9D31840F5E6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6075964" cy="776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2400" b="1" kern="120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结构形式</a:t>
            </a: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划分：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77166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6732240" y="-4499"/>
            <a:ext cx="2408666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液压泵气穴现象</a:t>
            </a:r>
            <a:endParaRPr lang="en-US" altLang="zh-CN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CC0671E8-4FE5-430E-8648-E48DA9A52B5D}"/>
              </a:ext>
            </a:extLst>
          </p:cNvPr>
          <p:cNvSpPr/>
          <p:nvPr/>
        </p:nvSpPr>
        <p:spPr>
          <a:xfrm>
            <a:off x="323528" y="836712"/>
            <a:ext cx="8817378" cy="9612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 液压系统中液体某处的压力低于空气分离压时， 原先溶解在液体中的空气就会游离出来， 使液体中产生大量气泡， 这种现象称为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气穴现象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。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8C71D2F-FF9F-45C9-98A3-2783E2130DC9}"/>
              </a:ext>
            </a:extLst>
          </p:cNvPr>
          <p:cNvGrpSpPr/>
          <p:nvPr/>
        </p:nvGrpSpPr>
        <p:grpSpPr>
          <a:xfrm>
            <a:off x="3737376" y="2399895"/>
            <a:ext cx="4680520" cy="2410389"/>
            <a:chOff x="251520" y="2049456"/>
            <a:chExt cx="5976664" cy="3077881"/>
          </a:xfrm>
        </p:grpSpPr>
        <p:pic>
          <p:nvPicPr>
            <p:cNvPr id="61444" name="Picture 4" descr="See the source image">
              <a:extLst>
                <a:ext uri="{FF2B5EF4-FFF2-40B4-BE49-F238E27FC236}">
                  <a16:creationId xmlns:a16="http://schemas.microsoft.com/office/drawing/2014/main" id="{9A37DAB6-2504-4426-9CF4-0DACBDF01063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2049456"/>
              <a:ext cx="5715000" cy="2895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A7EEC6F2-25B4-47CE-AAB2-D1641477BAD3}"/>
                </a:ext>
              </a:extLst>
            </p:cNvPr>
            <p:cNvSpPr/>
            <p:nvPr/>
          </p:nvSpPr>
          <p:spPr>
            <a:xfrm>
              <a:off x="251520" y="4331957"/>
              <a:ext cx="5976664" cy="79538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0" name="矩形 9">
            <a:extLst>
              <a:ext uri="{FF2B5EF4-FFF2-40B4-BE49-F238E27FC236}">
                <a16:creationId xmlns:a16="http://schemas.microsoft.com/office/drawing/2014/main" id="{B982E185-A8EC-4B0C-8592-58AB8430DCA4}"/>
              </a:ext>
            </a:extLst>
          </p:cNvPr>
          <p:cNvSpPr/>
          <p:nvPr/>
        </p:nvSpPr>
        <p:spPr>
          <a:xfrm>
            <a:off x="539552" y="5771476"/>
            <a:ext cx="7283003" cy="4996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气穴现象使液压装置产生噪声和振动， 使金属表面受到腐蚀。</a:t>
            </a:r>
          </a:p>
        </p:txBody>
      </p:sp>
      <p:pic>
        <p:nvPicPr>
          <p:cNvPr id="14" name="4T24.EPS" descr="id:2147504783;FounderCES">
            <a:extLst>
              <a:ext uri="{FF2B5EF4-FFF2-40B4-BE49-F238E27FC236}">
                <a16:creationId xmlns:a16="http://schemas.microsoft.com/office/drawing/2014/main" id="{C1719FE0-7A96-4BF7-B9EE-7485D823B1C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47861" y="2112106"/>
            <a:ext cx="2363683" cy="2577224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72567ED4-D679-4CDE-AFD0-6635E212D90B}"/>
              </a:ext>
            </a:extLst>
          </p:cNvPr>
          <p:cNvSpPr/>
          <p:nvPr/>
        </p:nvSpPr>
        <p:spPr>
          <a:xfrm>
            <a:off x="760632" y="4810284"/>
            <a:ext cx="2465740" cy="49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30000"/>
              </a:spcBef>
            </a:pPr>
            <a:r>
              <a:rPr lang="zh-CN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液压泵的吸入管路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E8F9761-AD2F-44FF-8308-DD2D20E1FECE}"/>
              </a:ext>
            </a:extLst>
          </p:cNvPr>
          <p:cNvSpPr/>
          <p:nvPr/>
        </p:nvSpPr>
        <p:spPr>
          <a:xfrm>
            <a:off x="4844766" y="4810284"/>
            <a:ext cx="2465740" cy="499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ct val="30000"/>
              </a:spcBef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气穴现象</a:t>
            </a:r>
          </a:p>
        </p:txBody>
      </p:sp>
    </p:spTree>
    <p:extLst>
      <p:ext uri="{BB962C8B-B14F-4D97-AF65-F5344CB8AC3E}">
        <p14:creationId xmlns:p14="http://schemas.microsoft.com/office/powerpoint/2010/main" val="9430414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F73AEB0E-F88E-400A-BBDB-6212E5C12AEA}"/>
              </a:ext>
            </a:extLst>
          </p:cNvPr>
          <p:cNvSpPr txBox="1">
            <a:spLocks/>
          </p:cNvSpPr>
          <p:nvPr/>
        </p:nvSpPr>
        <p:spPr>
          <a:xfrm>
            <a:off x="5868144" y="-4499"/>
            <a:ext cx="3272762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液压泵避免气穴的措施</a:t>
            </a:r>
            <a:endParaRPr lang="en-US" altLang="zh-CN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8D476F-40D0-4AC3-A555-9AF53ED4A787}"/>
              </a:ext>
            </a:extLst>
          </p:cNvPr>
          <p:cNvSpPr/>
          <p:nvPr/>
        </p:nvSpPr>
        <p:spPr>
          <a:xfrm>
            <a:off x="255472" y="764704"/>
            <a:ext cx="8490181" cy="5870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减小吸油阻力：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+mj-ea"/>
                <a:ea typeface="+mj-ea"/>
                <a:cs typeface="Arial" panose="020B0604020202020204" pitchFamily="34" charset="0"/>
              </a:rPr>
              <a:t>降低吸入高度</a:t>
            </a:r>
            <a:endParaRPr lang="en-US" altLang="zh-CN" sz="2000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+mj-ea"/>
                <a:ea typeface="+mj-ea"/>
                <a:cs typeface="Arial" panose="020B0604020202020204" pitchFamily="34" charset="0"/>
              </a:rPr>
              <a:t>采用通径较大的吸油管并尽量少用弯头</a:t>
            </a:r>
            <a:endParaRPr lang="en-US" altLang="zh-CN" sz="2000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+mj-ea"/>
                <a:ea typeface="+mj-ea"/>
                <a:cs typeface="Arial" panose="020B0604020202020204" pitchFamily="34" charset="0"/>
              </a:rPr>
              <a:t>吸油管端采用容量较大的过滤器</a:t>
            </a:r>
            <a:endParaRPr lang="zh-CN" altLang="en-US" sz="2000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342900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latin typeface="+mj-ea"/>
                <a:ea typeface="+mj-ea"/>
                <a:cs typeface="Arial" panose="020B0604020202020204" pitchFamily="34" charset="0"/>
              </a:rPr>
              <a:t>增加吸油压力：</a:t>
            </a:r>
            <a:endParaRPr lang="en-US" altLang="zh-CN" sz="2000" b="1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+mj-ea"/>
                <a:ea typeface="+mj-ea"/>
                <a:cs typeface="Arial" panose="020B0604020202020204" pitchFamily="34" charset="0"/>
              </a:rPr>
              <a:t>油箱高置</a:t>
            </a:r>
            <a:endParaRPr lang="en-US" altLang="zh-CN" sz="2000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+mj-ea"/>
                <a:ea typeface="+mj-ea"/>
                <a:cs typeface="Arial" panose="020B0604020202020204" pitchFamily="34" charset="0"/>
              </a:rPr>
              <a:t>增加辅助泵</a:t>
            </a:r>
            <a:endParaRPr lang="en-US" altLang="zh-CN" sz="2000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latin typeface="+mj-ea"/>
                <a:ea typeface="+mj-ea"/>
                <a:cs typeface="Arial" panose="020B0604020202020204" pitchFamily="34" charset="0"/>
              </a:rPr>
              <a:t>采用加压油箱</a:t>
            </a:r>
            <a:endParaRPr lang="en-US" altLang="zh-CN" sz="2000" dirty="0">
              <a:latin typeface="+mj-ea"/>
              <a:ea typeface="+mj-ea"/>
              <a:cs typeface="Arial" panose="020B0604020202020204" pitchFamily="34" charset="0"/>
            </a:endParaRPr>
          </a:p>
          <a:p>
            <a:pPr marL="800100" lvl="1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zh-CN" sz="2000" dirty="0">
                <a:solidFill>
                  <a:srgbClr val="000000"/>
                </a:solidFill>
                <a:latin typeface="NEU-BZ-S92"/>
                <a:ea typeface="方正书宋_GBK"/>
                <a:cs typeface="Times New Roman" panose="02020603050405020304" pitchFamily="18" charset="0"/>
              </a:rPr>
              <a:t>将液压泵浸在油中</a:t>
            </a:r>
            <a:endParaRPr lang="en-US" altLang="zh-CN" sz="2000" dirty="0">
              <a:solidFill>
                <a:srgbClr val="000000"/>
              </a:solidFill>
              <a:latin typeface="NEU-BZ-S92"/>
              <a:ea typeface="方正书宋_GBK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000000"/>
                </a:solidFill>
                <a:latin typeface="NEU-BZ-S92"/>
                <a:ea typeface="+mj-ea"/>
                <a:cs typeface="Times New Roman" panose="02020603050405020304" pitchFamily="18" charset="0"/>
              </a:rPr>
              <a:t>避免掺混空气：</a:t>
            </a:r>
            <a:endParaRPr lang="en-US" altLang="zh-CN" sz="2000" b="1" dirty="0">
              <a:solidFill>
                <a:srgbClr val="000000"/>
              </a:solidFill>
              <a:latin typeface="NEU-BZ-S92"/>
              <a:ea typeface="+mj-ea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  <a:cs typeface="Arial" panose="020B0604020202020204" pitchFamily="34" charset="0"/>
              </a:rPr>
              <a:t>当吸油管和泵接头处密封不严时</a:t>
            </a:r>
            <a:r>
              <a:rPr lang="en-US" altLang="zh-CN" sz="2000" dirty="0">
                <a:latin typeface="+mj-ea"/>
                <a:ea typeface="+mj-ea"/>
                <a:cs typeface="Arial" panose="020B0604020202020204" pitchFamily="34" charset="0"/>
              </a:rPr>
              <a:t>,</a:t>
            </a:r>
          </a:p>
          <a:p>
            <a:pPr marL="800100" lvl="1" indent="-342900">
              <a:lnSpc>
                <a:spcPct val="130000"/>
              </a:lnSpc>
              <a:spcBef>
                <a:spcPct val="3000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latin typeface="+mj-ea"/>
                <a:ea typeface="+mj-ea"/>
                <a:cs typeface="Arial" panose="020B0604020202020204" pitchFamily="34" charset="0"/>
              </a:rPr>
              <a:t>吸油管插入油面太浅</a:t>
            </a:r>
            <a:endParaRPr lang="en-US" altLang="zh-CN" sz="2000" dirty="0">
              <a:latin typeface="+mj-ea"/>
              <a:ea typeface="+mj-ea"/>
              <a:cs typeface="Arial" panose="020B060402020202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59CFB0B-E5B9-49E8-BFEF-CE9F5D558F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3984" y="933461"/>
            <a:ext cx="3516922" cy="2470637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DF0E833-8E32-4C10-AC91-9C62FD4A6C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3295" y="3284984"/>
            <a:ext cx="3445233" cy="357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1793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7510042" y="0"/>
            <a:ext cx="1633958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液压马达</a:t>
            </a:r>
            <a:endParaRPr lang="en-US" altLang="zh-CN" dirty="0"/>
          </a:p>
        </p:txBody>
      </p:sp>
      <p:sp>
        <p:nvSpPr>
          <p:cNvPr id="27" name="Text Box 6">
            <a:extLst>
              <a:ext uri="{FF2B5EF4-FFF2-40B4-BE49-F238E27FC236}">
                <a16:creationId xmlns:a16="http://schemas.microsoft.com/office/drawing/2014/main" id="{A2562833-D4BB-40AD-BD1A-7B7BCCD4FE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3568" y="2176349"/>
            <a:ext cx="4103687" cy="25053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eaLnBrk="0" hangingPunct="0">
              <a:lnSpc>
                <a:spcPct val="150000"/>
              </a:lnSpc>
              <a:spcBef>
                <a:spcPct val="20000"/>
              </a:spcBef>
              <a:buFont typeface="Wingdings" panose="05000000000000000000" pitchFamily="2" charset="2"/>
              <a:buChar char="q"/>
              <a:defRPr sz="24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分类</a:t>
            </a:r>
            <a:endParaRPr lang="en-US" altLang="zh-CN" dirty="0"/>
          </a:p>
          <a:p>
            <a:r>
              <a:rPr lang="zh-CN" altLang="en-US" dirty="0"/>
              <a:t>工作原理</a:t>
            </a:r>
            <a:endParaRPr lang="en-US" altLang="zh-CN" dirty="0"/>
          </a:p>
          <a:p>
            <a:r>
              <a:rPr lang="zh-CN" altLang="en-US" dirty="0"/>
              <a:t>参数计算</a:t>
            </a:r>
            <a:endParaRPr lang="en-US" altLang="zh-CN" dirty="0"/>
          </a:p>
          <a:p>
            <a:r>
              <a:rPr lang="zh-CN" altLang="en-US" dirty="0"/>
              <a:t>工作特点</a:t>
            </a:r>
            <a:endParaRPr lang="en-US" altLang="zh-CN" dirty="0"/>
          </a:p>
        </p:txBody>
      </p:sp>
      <p:pic>
        <p:nvPicPr>
          <p:cNvPr id="55298" name="Picture 2" descr="See the source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255" y="1700808"/>
            <a:ext cx="4067953" cy="3680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08685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7092280" y="-4499"/>
            <a:ext cx="2048626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液压马达分类</a:t>
            </a:r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472725D-EC4F-4630-BC8A-258678E53FC7}"/>
              </a:ext>
            </a:extLst>
          </p:cNvPr>
          <p:cNvSpPr txBox="1"/>
          <p:nvPr/>
        </p:nvSpPr>
        <p:spPr>
          <a:xfrm>
            <a:off x="142564" y="3866078"/>
            <a:ext cx="147882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液压马达</a:t>
            </a:r>
            <a:endParaRPr lang="zh-CN" altLang="en-US" sz="2400"/>
          </a:p>
        </p:txBody>
      </p:sp>
      <p:sp>
        <p:nvSpPr>
          <p:cNvPr id="16" name="左大括号 15">
            <a:extLst>
              <a:ext uri="{FF2B5EF4-FFF2-40B4-BE49-F238E27FC236}">
                <a16:creationId xmlns:a16="http://schemas.microsoft.com/office/drawing/2014/main" id="{95AEDF7D-5642-4B20-A5C7-B7C0D67CB11B}"/>
              </a:ext>
            </a:extLst>
          </p:cNvPr>
          <p:cNvSpPr/>
          <p:nvPr/>
        </p:nvSpPr>
        <p:spPr>
          <a:xfrm>
            <a:off x="1669273" y="2249492"/>
            <a:ext cx="504056" cy="3600399"/>
          </a:xfrm>
          <a:prstGeom prst="leftBrace">
            <a:avLst>
              <a:gd name="adj1" fmla="val 2354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AD546E2B-F273-424F-9547-7D510587391C}"/>
              </a:ext>
            </a:extLst>
          </p:cNvPr>
          <p:cNvSpPr txBox="1"/>
          <p:nvPr/>
        </p:nvSpPr>
        <p:spPr>
          <a:xfrm>
            <a:off x="2167232" y="3717032"/>
            <a:ext cx="2499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高速马达</a:t>
            </a:r>
            <a:endParaRPr lang="zh-CN" altLang="en-US" sz="2400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577ED6-7434-43D8-9CEC-3DFC02EBC29F}"/>
              </a:ext>
            </a:extLst>
          </p:cNvPr>
          <p:cNvSpPr txBox="1"/>
          <p:nvPr/>
        </p:nvSpPr>
        <p:spPr>
          <a:xfrm>
            <a:off x="2167232" y="1920406"/>
            <a:ext cx="24991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低速马达</a:t>
            </a:r>
            <a:endParaRPr lang="zh-CN" altLang="en-US" sz="2400" dirty="0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0BB80D01-638D-4DFF-91FB-5E1712E46F4B}"/>
              </a:ext>
            </a:extLst>
          </p:cNvPr>
          <p:cNvSpPr/>
          <p:nvPr/>
        </p:nvSpPr>
        <p:spPr>
          <a:xfrm>
            <a:off x="4060370" y="3042093"/>
            <a:ext cx="504056" cy="1800200"/>
          </a:xfrm>
          <a:prstGeom prst="leftBrace">
            <a:avLst>
              <a:gd name="adj1" fmla="val 23549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CF27E64-316D-4D1C-9993-1F4008B50B18}"/>
              </a:ext>
            </a:extLst>
          </p:cNvPr>
          <p:cNvSpPr txBox="1"/>
          <p:nvPr/>
        </p:nvSpPr>
        <p:spPr>
          <a:xfrm>
            <a:off x="4564424" y="2857427"/>
            <a:ext cx="1222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齿轮式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95FB10B3-EA76-47B3-A87A-752B042DD878}"/>
              </a:ext>
            </a:extLst>
          </p:cNvPr>
          <p:cNvSpPr txBox="1"/>
          <p:nvPr/>
        </p:nvSpPr>
        <p:spPr>
          <a:xfrm>
            <a:off x="4564426" y="3771260"/>
            <a:ext cx="122217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叶片式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B9445DB6-03FC-4E41-94F5-B526F5725C45}"/>
              </a:ext>
            </a:extLst>
          </p:cNvPr>
          <p:cNvSpPr txBox="1"/>
          <p:nvPr/>
        </p:nvSpPr>
        <p:spPr>
          <a:xfrm>
            <a:off x="4564425" y="4657627"/>
            <a:ext cx="178243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轴向柱塞式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A95A6A73-3634-4341-B643-651F18EAA035}"/>
              </a:ext>
            </a:extLst>
          </p:cNvPr>
          <p:cNvCxnSpPr>
            <a:cxnSpLocks/>
          </p:cNvCxnSpPr>
          <p:nvPr/>
        </p:nvCxnSpPr>
        <p:spPr>
          <a:xfrm flipV="1">
            <a:off x="3702244" y="2157263"/>
            <a:ext cx="6480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0CA6A791-9CD3-40C2-B12E-8F9C919280B3}"/>
              </a:ext>
            </a:extLst>
          </p:cNvPr>
          <p:cNvSpPr txBox="1"/>
          <p:nvPr/>
        </p:nvSpPr>
        <p:spPr>
          <a:xfrm>
            <a:off x="4564425" y="1960901"/>
            <a:ext cx="191616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径向柱塞式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6288E8A-79F6-4839-876C-A80A7A7CC0CF}"/>
              </a:ext>
            </a:extLst>
          </p:cNvPr>
          <p:cNvSpPr txBox="1"/>
          <p:nvPr/>
        </p:nvSpPr>
        <p:spPr>
          <a:xfrm>
            <a:off x="2167232" y="5655978"/>
            <a:ext cx="2001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摆动马达</a:t>
            </a:r>
            <a:endParaRPr lang="zh-CN" altLang="en-US" sz="2400"/>
          </a:p>
        </p:txBody>
      </p: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79D89875-74BF-4774-A6CB-B0442A33E664}"/>
              </a:ext>
            </a:extLst>
          </p:cNvPr>
          <p:cNvCxnSpPr>
            <a:cxnSpLocks/>
          </p:cNvCxnSpPr>
          <p:nvPr/>
        </p:nvCxnSpPr>
        <p:spPr>
          <a:xfrm flipV="1">
            <a:off x="3702244" y="5840646"/>
            <a:ext cx="648072" cy="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E4893126-253E-4775-89E7-250593117822}"/>
              </a:ext>
            </a:extLst>
          </p:cNvPr>
          <p:cNvSpPr txBox="1"/>
          <p:nvPr/>
        </p:nvSpPr>
        <p:spPr>
          <a:xfrm>
            <a:off x="4504003" y="5655978"/>
            <a:ext cx="1340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叶片式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56590EC2-0311-47FD-B598-EB0D4E241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035" y="1743396"/>
            <a:ext cx="797962" cy="793096"/>
          </a:xfrm>
          <a:prstGeom prst="rect">
            <a:avLst/>
          </a:prstGeom>
        </p:spPr>
      </p:pic>
      <p:pic>
        <p:nvPicPr>
          <p:cNvPr id="43137" name="Picture 129">
            <a:extLst>
              <a:ext uri="{FF2B5EF4-FFF2-40B4-BE49-F238E27FC236}">
                <a16:creationId xmlns:a16="http://schemas.microsoft.com/office/drawing/2014/main" id="{4ED70286-1A39-4793-A712-F1B407A1E3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0187" y="2674379"/>
            <a:ext cx="904912" cy="729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139" name="Picture 131" descr="查看源图像">
            <a:extLst>
              <a:ext uri="{FF2B5EF4-FFF2-40B4-BE49-F238E27FC236}">
                <a16:creationId xmlns:a16="http://schemas.microsoft.com/office/drawing/2014/main" id="{846B2052-A23F-4CC3-893D-F0A17CB1F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4215489"/>
            <a:ext cx="1140807" cy="1140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FFFCC665-BD9F-4C9C-98C6-CEAEFBB60A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11665" y="3498313"/>
            <a:ext cx="843434" cy="906748"/>
          </a:xfrm>
          <a:prstGeom prst="rect">
            <a:avLst/>
          </a:prstGeom>
        </p:spPr>
      </p:pic>
      <p:pic>
        <p:nvPicPr>
          <p:cNvPr id="43141" name="Picture 133" descr="查看源图像">
            <a:extLst>
              <a:ext uri="{FF2B5EF4-FFF2-40B4-BE49-F238E27FC236}">
                <a16:creationId xmlns:a16="http://schemas.microsoft.com/office/drawing/2014/main" id="{2FF985C3-903D-4D72-8934-D89AFD92C4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01" t="25850" r="10786" b="25850"/>
          <a:stretch/>
        </p:blipFill>
        <p:spPr bwMode="auto">
          <a:xfrm>
            <a:off x="6685595" y="5491303"/>
            <a:ext cx="1174729" cy="71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943F473-948A-4DCF-A27D-E59753782FCD}"/>
              </a:ext>
            </a:extLst>
          </p:cNvPr>
          <p:cNvSpPr/>
          <p:nvPr/>
        </p:nvSpPr>
        <p:spPr>
          <a:xfrm>
            <a:off x="286879" y="756178"/>
            <a:ext cx="4296369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原理：液压能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旋转机械能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123393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4860032" y="-4499"/>
            <a:ext cx="428087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 algn="ctr"/>
            <a:r>
              <a:rPr lang="zh-CN" altLang="en-US" dirty="0"/>
              <a:t>轴向柱塞式液压马达工作原理</a:t>
            </a:r>
            <a:endParaRPr lang="en-US" altLang="zh-CN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1E7439F3-CC33-4787-BC62-9DD2DD999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06" y="937219"/>
            <a:ext cx="4428902" cy="19769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8585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高压油将柱塞压在斜盘上，斜盘反作用力的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轴向分力与液压力平衡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垂直分力产生旋转转矩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，为：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30000"/>
              </a:spcBef>
              <a:buNone/>
            </a:pPr>
            <a:endParaRPr lang="en-US" altLang="zh-CN" sz="2000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2E2753F2-818E-4DBE-8C41-A577D6D605A1}"/>
              </a:ext>
            </a:extLst>
          </p:cNvPr>
          <p:cNvGrpSpPr/>
          <p:nvPr/>
        </p:nvGrpSpPr>
        <p:grpSpPr>
          <a:xfrm>
            <a:off x="4744690" y="899856"/>
            <a:ext cx="3900666" cy="3400952"/>
            <a:chOff x="1787613" y="3502328"/>
            <a:chExt cx="3000411" cy="2616029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5A65E19-575D-4BD5-980F-F871A0EBD1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53135"/>
            <a:stretch/>
          </p:blipFill>
          <p:spPr>
            <a:xfrm>
              <a:off x="1787613" y="3600075"/>
              <a:ext cx="2634446" cy="2252682"/>
            </a:xfrm>
            <a:prstGeom prst="rect">
              <a:avLst/>
            </a:prstGeom>
          </p:spPr>
        </p:pic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6142CF4B-22BE-4236-99E7-B08F614C46D6}"/>
                </a:ext>
              </a:extLst>
            </p:cNvPr>
            <p:cNvSpPr txBox="1"/>
            <p:nvPr/>
          </p:nvSpPr>
          <p:spPr>
            <a:xfrm>
              <a:off x="2051720" y="3502328"/>
              <a:ext cx="7200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斜盘</a:t>
              </a:r>
              <a:endParaRPr lang="zh-CN" altLang="en-US" sz="160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3BF2F13-4060-4D2C-8404-50FEDA11E758}"/>
                </a:ext>
              </a:extLst>
            </p:cNvPr>
            <p:cNvSpPr txBox="1"/>
            <p:nvPr/>
          </p:nvSpPr>
          <p:spPr>
            <a:xfrm>
              <a:off x="2627784" y="3502328"/>
              <a:ext cx="7200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缸体</a:t>
              </a:r>
              <a:endParaRPr lang="zh-CN" altLang="en-US" sz="1600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1EE63EB-EAE6-4527-BFC4-E9C9FB10205B}"/>
                </a:ext>
              </a:extLst>
            </p:cNvPr>
            <p:cNvSpPr txBox="1"/>
            <p:nvPr/>
          </p:nvSpPr>
          <p:spPr>
            <a:xfrm>
              <a:off x="3295179" y="3502328"/>
              <a:ext cx="72008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柱塞</a:t>
              </a:r>
              <a:endParaRPr lang="zh-CN" altLang="en-US" sz="1600"/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2072F79B-758F-4892-B647-907769FC3A75}"/>
                </a:ext>
              </a:extLst>
            </p:cNvPr>
            <p:cNvSpPr txBox="1"/>
            <p:nvPr/>
          </p:nvSpPr>
          <p:spPr>
            <a:xfrm>
              <a:off x="3897234" y="3503751"/>
              <a:ext cx="890790" cy="338554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60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rPr>
                <a:t>配流盘</a:t>
              </a:r>
              <a:endParaRPr lang="zh-CN" altLang="en-US" sz="1600"/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726C8C4-7091-4313-9171-8BF2E9C2D2B7}"/>
                </a:ext>
              </a:extLst>
            </p:cNvPr>
            <p:cNvSpPr txBox="1"/>
            <p:nvPr/>
          </p:nvSpPr>
          <p:spPr>
            <a:xfrm>
              <a:off x="2515215" y="5779803"/>
              <a:ext cx="2031325" cy="338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buFontTx/>
                <a:buNone/>
                <a:defRPr kumimoji="1" sz="1800">
                  <a:latin typeface="微软雅黑" panose="020B0503020204020204" pitchFamily="34" charset="-122"/>
                  <a:ea typeface="微软雅黑" panose="020B0503020204020204" pitchFamily="34" charset="-122"/>
                  <a:cs typeface="Arial" panose="020B060402020202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800"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r>
                <a:rPr lang="zh-CN" altLang="en-US" sz="1600" dirty="0"/>
                <a:t>轴向柱塞式液压马达</a:t>
              </a:r>
            </a:p>
          </p:txBody>
        </p:sp>
      </p:grpSp>
      <p:graphicFrame>
        <p:nvGraphicFramePr>
          <p:cNvPr id="16" name="对象 1">
            <a:extLst>
              <a:ext uri="{FF2B5EF4-FFF2-40B4-BE49-F238E27FC236}">
                <a16:creationId xmlns:a16="http://schemas.microsoft.com/office/drawing/2014/main" id="{A099DED2-0C23-44FD-BDCC-8FC978B8889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74415" y="3208611"/>
          <a:ext cx="2751138" cy="519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659" name="Equation" r:id="rId4" imgW="1143000" imgH="215640" progId="Equation.DSMT4">
                  <p:embed/>
                </p:oleObj>
              </mc:Choice>
              <mc:Fallback>
                <p:oleObj name="Equation" r:id="rId4" imgW="1143000" imgH="215640" progId="Equation.DSMT4">
                  <p:embed/>
                  <p:pic>
                    <p:nvPicPr>
                      <p:cNvPr id="16" name="对象 1">
                        <a:extLst>
                          <a:ext uri="{FF2B5EF4-FFF2-40B4-BE49-F238E27FC236}">
                            <a16:creationId xmlns:a16="http://schemas.microsoft.com/office/drawing/2014/main" id="{A099DED2-0C23-44FD-BDCC-8FC978B8889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4415" y="3208611"/>
                        <a:ext cx="2751138" cy="5191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2578150-DCA6-43B1-ADA9-F0CC3B1978BB}"/>
                  </a:ext>
                </a:extLst>
              </p:cNvPr>
              <p:cNvSpPr txBox="1"/>
              <p:nvPr/>
            </p:nvSpPr>
            <p:spPr>
              <a:xfrm>
                <a:off x="412031" y="4187853"/>
                <a:ext cx="4088531" cy="18846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𝐹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－柱塞轴向分力（也即液压力）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Symbol" panose="05050102010706020507" pitchFamily="18" charset="2"/>
                      </a:rPr>
                      <m:t>𝑅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－柱塞在缸体中的分布圆半径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𝛿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－斜盘倾角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𝜃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－柱塞和缸体的夹角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2578150-DCA6-43B1-ADA9-F0CC3B1978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031" y="4187853"/>
                <a:ext cx="4088531" cy="1884618"/>
              </a:xfrm>
              <a:prstGeom prst="rect">
                <a:avLst/>
              </a:prstGeom>
              <a:blipFill>
                <a:blip r:embed="rId6"/>
                <a:stretch>
                  <a:fillRect b="-48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>
            <a:extLst>
              <a:ext uri="{FF2B5EF4-FFF2-40B4-BE49-F238E27FC236}">
                <a16:creationId xmlns:a16="http://schemas.microsoft.com/office/drawing/2014/main" id="{04E2C250-E0F9-4EF2-BE1A-5E0E043480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39502" y="4300808"/>
            <a:ext cx="2238714" cy="2557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909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4860032" y="-4499"/>
            <a:ext cx="428087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 algn="ctr"/>
            <a:r>
              <a:rPr lang="zh-CN" altLang="en-US" dirty="0"/>
              <a:t>径向柱塞式液压马达工作原理</a:t>
            </a:r>
            <a:endParaRPr lang="en-US" altLang="zh-CN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1E7439F3-CC33-4787-BC62-9DD2DD999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06" y="937219"/>
            <a:ext cx="4428902" cy="29926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8585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定子内壁在与滚轮接触处的反作用力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周向分力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对缸体产生转矩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 而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径向分力 </a:t>
            </a:r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 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则与液压力相平衡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转子旋转一周，柱塞往复运动多次， 故称多作用式，马达排量为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30000"/>
              </a:spcBef>
              <a:buNone/>
            </a:pPr>
            <a:endParaRPr lang="en-US" altLang="zh-CN" sz="2000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3BFBA1-7032-4329-88BB-162C03FDA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7164" y="734444"/>
            <a:ext cx="4292264" cy="39907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615249-A902-4660-BA10-C0B2CF4E7D82}"/>
                  </a:ext>
                </a:extLst>
              </p:cNvPr>
              <p:cNvSpPr/>
              <p:nvPr/>
            </p:nvSpPr>
            <p:spPr>
              <a:xfrm>
                <a:off x="1259632" y="3530685"/>
                <a:ext cx="1878399" cy="79829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zh-CN" altLang="en-US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  <m:sSup>
                        <m:sSup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n-US" altLang="zh-CN" b="0" i="0" smtClean="0">
                          <a:latin typeface="Cambria Math" panose="02040503050406030204" pitchFamily="18" charset="0"/>
                        </a:rPr>
                        <m:t>lnz</m:t>
                      </m:r>
                    </m:oMath>
                  </m:oMathPara>
                </a14:m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CF615249-A902-4660-BA10-C0B2CF4E7D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59632" y="3530685"/>
                <a:ext cx="1878399" cy="79829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0E4052F-5284-4682-B064-024DD450794B}"/>
                  </a:ext>
                </a:extLst>
              </p:cNvPr>
              <p:cNvSpPr txBox="1"/>
              <p:nvPr/>
            </p:nvSpPr>
            <p:spPr>
              <a:xfrm>
                <a:off x="395536" y="4442138"/>
                <a:ext cx="4635230" cy="1478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Symbol" panose="05050102010706020507" pitchFamily="18" charset="2"/>
                      </a:rPr>
                      <m:t>𝑑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Symbol" panose="05050102010706020507" pitchFamily="18" charset="2"/>
                      </a:rPr>
                      <m:t>, 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Symbol" panose="05050102010706020507" pitchFamily="18" charset="2"/>
                      </a:rPr>
                      <m:t>𝑙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－柱塞直径和行程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Symbol" panose="05050102010706020507" pitchFamily="18" charset="2"/>
                      </a:rPr>
                      <m:t>𝑛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－定子内壁曲面段数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Symbol" panose="05050102010706020507" pitchFamily="18" charset="2"/>
                      </a:rPr>
                      <m:t>𝑧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 –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柱塞数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A0E4052F-5284-4682-B064-024DD45079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5536" y="4442138"/>
                <a:ext cx="4635230" cy="1478995"/>
              </a:xfrm>
              <a:prstGeom prst="rect">
                <a:avLst/>
              </a:prstGeom>
              <a:blipFill>
                <a:blip r:embed="rId4"/>
                <a:stretch>
                  <a:fillRect b="-289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261466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4860032" y="-4499"/>
            <a:ext cx="428087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 algn="ctr"/>
            <a:r>
              <a:rPr lang="zh-CN" altLang="en-US"/>
              <a:t>摆动液压马达</a:t>
            </a:r>
            <a:r>
              <a:rPr lang="zh-CN" altLang="en-US" dirty="0"/>
              <a:t>工作原理</a:t>
            </a:r>
            <a:endParaRPr lang="en-US" altLang="zh-CN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1E7439F3-CC33-4787-BC62-9DD2DD999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06" y="937219"/>
            <a:ext cx="8461350" cy="10536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8585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摆动液压马达的结构比连续旋转的液压马达简单，以叶片式较多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 叶片数量越大，摆动角度越小，输出转矩越大</a:t>
            </a:r>
            <a:endParaRPr lang="en-US" altLang="zh-CN" sz="2000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内容占位符 4">
            <a:extLst>
              <a:ext uri="{FF2B5EF4-FFF2-40B4-BE49-F238E27FC236}">
                <a16:creationId xmlns:a16="http://schemas.microsoft.com/office/drawing/2014/main" id="{5CB67C6B-EA9D-44ED-B39B-BF9A29376A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9422" y="2780928"/>
            <a:ext cx="6165156" cy="3018877"/>
          </a:xfrm>
        </p:spPr>
      </p:pic>
    </p:spTree>
    <p:extLst>
      <p:ext uri="{BB962C8B-B14F-4D97-AF65-F5344CB8AC3E}">
        <p14:creationId xmlns:p14="http://schemas.microsoft.com/office/powerpoint/2010/main" val="405082273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7020272" y="-4499"/>
            <a:ext cx="212063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pPr algn="ctr"/>
            <a:r>
              <a:rPr lang="zh-CN" altLang="en-US" dirty="0"/>
              <a:t>液压马达计算</a:t>
            </a:r>
            <a:endParaRPr lang="en-US" altLang="zh-CN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1E7439F3-CC33-4787-BC62-9DD2DD999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06" y="980728"/>
            <a:ext cx="8713788" cy="3822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8585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输出转矩：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endParaRPr lang="en-US" altLang="zh-CN" sz="2400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endParaRPr lang="en-US" altLang="zh-CN" sz="2400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endParaRPr lang="en-US" altLang="zh-CN" sz="2400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endParaRPr lang="en-US" altLang="zh-CN" sz="2400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endParaRPr lang="en-US" altLang="zh-CN" sz="2400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endParaRPr lang="en-US" altLang="zh-CN" sz="2400" dirty="0">
              <a:solidFill>
                <a:schemeClr val="hlin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输出转速</a:t>
            </a:r>
          </a:p>
        </p:txBody>
      </p:sp>
      <p:graphicFrame>
        <p:nvGraphicFramePr>
          <p:cNvPr id="23" name="对象 1">
            <a:extLst>
              <a:ext uri="{FF2B5EF4-FFF2-40B4-BE49-F238E27FC236}">
                <a16:creationId xmlns:a16="http://schemas.microsoft.com/office/drawing/2014/main" id="{4A2E280D-1675-405B-B1D7-2394D7D590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49595519"/>
              </p:ext>
            </p:extLst>
          </p:nvPr>
        </p:nvGraphicFramePr>
        <p:xfrm>
          <a:off x="3560763" y="1682750"/>
          <a:ext cx="1498600" cy="458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8" name="Equation" r:id="rId3" imgW="622080" imgH="190440" progId="Equation.DSMT4">
                  <p:embed/>
                </p:oleObj>
              </mc:Choice>
              <mc:Fallback>
                <p:oleObj name="Equation" r:id="rId3" imgW="622080" imgH="190440" progId="Equation.DSMT4">
                  <p:embed/>
                  <p:pic>
                    <p:nvPicPr>
                      <p:cNvPr id="23" name="对象 1">
                        <a:extLst>
                          <a:ext uri="{FF2B5EF4-FFF2-40B4-BE49-F238E27FC236}">
                            <a16:creationId xmlns:a16="http://schemas.microsoft.com/office/drawing/2014/main" id="{4A2E280D-1675-405B-B1D7-2394D7D5901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0763" y="1682750"/>
                        <a:ext cx="1498600" cy="458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C62F0C7-5723-4D8C-A5B4-33CEE891C6DB}"/>
                  </a:ext>
                </a:extLst>
              </p:cNvPr>
              <p:cNvSpPr txBox="1"/>
              <p:nvPr/>
            </p:nvSpPr>
            <p:spPr>
              <a:xfrm>
                <a:off x="539405" y="2449239"/>
                <a:ext cx="4635230" cy="14229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∆</m:t>
                    </m:r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𝑝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－液压马达进、出口压差；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  <a:sym typeface="Symbol" panose="05050102010706020507" pitchFamily="18" charset="2"/>
                      </a:rPr>
                      <m:t>𝑉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－液压马达排量；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－液压马达机械效率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3C62F0C7-5723-4D8C-A5B4-33CEE891C6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9405" y="2449239"/>
                <a:ext cx="4635230" cy="1422954"/>
              </a:xfrm>
              <a:prstGeom prst="rect">
                <a:avLst/>
              </a:prstGeom>
              <a:blipFill>
                <a:blip r:embed="rId5"/>
                <a:stretch>
                  <a:fillRect b="-68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7" name="对象 1">
            <a:extLst>
              <a:ext uri="{FF2B5EF4-FFF2-40B4-BE49-F238E27FC236}">
                <a16:creationId xmlns:a16="http://schemas.microsoft.com/office/drawing/2014/main" id="{EABA2F31-73E8-4122-A3FF-A3D0DB6403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35896" y="4801368"/>
          <a:ext cx="1100137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0709" name="Equation" r:id="rId6" imgW="457200" imgH="355320" progId="Equation.DSMT4">
                  <p:embed/>
                </p:oleObj>
              </mc:Choice>
              <mc:Fallback>
                <p:oleObj name="Equation" r:id="rId6" imgW="457200" imgH="355320" progId="Equation.DSMT4">
                  <p:embed/>
                  <p:pic>
                    <p:nvPicPr>
                      <p:cNvPr id="27" name="对象 1">
                        <a:extLst>
                          <a:ext uri="{FF2B5EF4-FFF2-40B4-BE49-F238E27FC236}">
                            <a16:creationId xmlns:a16="http://schemas.microsoft.com/office/drawing/2014/main" id="{EABA2F31-73E8-4122-A3FF-A3D0DB6403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35896" y="4801368"/>
                        <a:ext cx="1100137" cy="855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5BC58BE-78C7-47C6-8D36-92F6BE0F1DE0}"/>
                  </a:ext>
                </a:extLst>
              </p:cNvPr>
              <p:cNvSpPr txBox="1"/>
              <p:nvPr/>
            </p:nvSpPr>
            <p:spPr>
              <a:xfrm>
                <a:off x="540854" y="5603704"/>
                <a:ext cx="4635230" cy="9612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sym typeface="Symbol" panose="05050102010706020507" pitchFamily="18" charset="2"/>
                      </a:rPr>
                      <m:t>𝑞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－液压马达输入流量；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  <a:p>
                <a:pPr algn="just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</m:ctrlPr>
                      </m:sSubPr>
                      <m:e>
                        <m:r>
                          <a:rPr lang="zh-CN" alt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𝜂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sym typeface="Symbol" panose="05050102010706020507" pitchFamily="18" charset="2"/>
                          </a:rPr>
                          <m:t>𝑉</m:t>
                        </m:r>
                      </m:sub>
                    </m:sSub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Symbol" panose="05050102010706020507" pitchFamily="18" charset="2"/>
                  </a:rPr>
                  <a:t>－液压马达容积效率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  <a:sym typeface="Symbol" panose="05050102010706020507" pitchFamily="18" charset="2"/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5BC58BE-78C7-47C6-8D36-92F6BE0F1D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854" y="5603704"/>
                <a:ext cx="4635230" cy="961289"/>
              </a:xfrm>
              <a:prstGeom prst="rect">
                <a:avLst/>
              </a:prstGeom>
              <a:blipFill>
                <a:blip r:embed="rId8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949064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06D7071-7ECE-4C97-86D1-8E9C6AC78626}"/>
              </a:ext>
            </a:extLst>
          </p:cNvPr>
          <p:cNvSpPr txBox="1">
            <a:spLocks/>
          </p:cNvSpPr>
          <p:nvPr/>
        </p:nvSpPr>
        <p:spPr>
          <a:xfrm>
            <a:off x="7092280" y="-4499"/>
            <a:ext cx="2048626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液压马达特点</a:t>
            </a:r>
            <a:endParaRPr lang="en-US" altLang="zh-CN" dirty="0"/>
          </a:p>
        </p:txBody>
      </p:sp>
      <p:sp>
        <p:nvSpPr>
          <p:cNvPr id="4" name="Text Box 9">
            <a:extLst>
              <a:ext uri="{FF2B5EF4-FFF2-40B4-BE49-F238E27FC236}">
                <a16:creationId xmlns:a16="http://schemas.microsoft.com/office/drawing/2014/main" id="{1E7439F3-CC33-4787-BC62-9DD2DD9991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5106" y="980728"/>
            <a:ext cx="8713788" cy="25754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1085850" indent="-342900" eaLnBrk="0" hangingPunct="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液压泵进油口比出油口大，马达的进、出油口相同；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液压马达要正反转，结构具有对称性；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>
                <a:latin typeface="微软雅黑" panose="020B0503020204020204" pitchFamily="34" charset="-122"/>
                <a:ea typeface="微软雅黑" panose="020B0503020204020204" pitchFamily="34" charset="-122"/>
              </a:rPr>
              <a:t>液压马达的转速变化范围大；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30000"/>
              </a:spcBef>
              <a:buFont typeface="Wingdings" panose="05000000000000000000" pitchFamily="2" charset="2"/>
              <a:buChar char="q"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液压马达应有较大的起动扭矩和较小的扭矩脉动；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Picture 131" descr="查看源图像">
            <a:extLst>
              <a:ext uri="{FF2B5EF4-FFF2-40B4-BE49-F238E27FC236}">
                <a16:creationId xmlns:a16="http://schemas.microsoft.com/office/drawing/2014/main" id="{771A82F6-E97F-4953-A7B0-C49DBBF3AB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4293096"/>
            <a:ext cx="2160240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EF52C79-6816-4710-B37C-4EC25CA3FFDB}"/>
              </a:ext>
            </a:extLst>
          </p:cNvPr>
          <p:cNvSpPr txBox="1"/>
          <p:nvPr/>
        </p:nvSpPr>
        <p:spPr>
          <a:xfrm>
            <a:off x="6228184" y="6268670"/>
            <a:ext cx="110799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buFontTx/>
              <a:buNone/>
              <a:defRPr kumimoji="1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/>
              <a:t>液压马达</a:t>
            </a:r>
            <a:endParaRPr lang="zh-CN" altLang="en-US" dirty="0"/>
          </a:p>
        </p:txBody>
      </p:sp>
      <p:pic>
        <p:nvPicPr>
          <p:cNvPr id="62466" name="Picture 2" descr="查看源图像">
            <a:extLst>
              <a:ext uri="{FF2B5EF4-FFF2-40B4-BE49-F238E27FC236}">
                <a16:creationId xmlns:a16="http://schemas.microsoft.com/office/drawing/2014/main" id="{6287560B-E533-456C-814D-63C94D6AA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772" y="4816989"/>
            <a:ext cx="2016224" cy="145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B19B11DF-89F8-42EA-AE5F-B4E2210758F7}"/>
              </a:ext>
            </a:extLst>
          </p:cNvPr>
          <p:cNvSpPr txBox="1"/>
          <p:nvPr/>
        </p:nvSpPr>
        <p:spPr>
          <a:xfrm>
            <a:off x="2045187" y="6268670"/>
            <a:ext cx="8771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defPPr>
              <a:defRPr lang="zh-CN"/>
            </a:defPPr>
            <a:lvl1pPr eaLnBrk="1" hangingPunct="1">
              <a:buFontTx/>
              <a:buNone/>
              <a:defRPr kumimoji="1" sz="1800"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zh-CN" altLang="en-US"/>
              <a:t>液压泵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2207453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115616" y="2636912"/>
            <a:ext cx="6853158" cy="7439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作业：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4-1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4-3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4-6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4-7</a:t>
            </a: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4-9</a:t>
            </a:r>
            <a:endParaRPr lang="zh-CN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8780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BFA0AE1-3114-4D54-B21D-2D39932E00DD}"/>
              </a:ext>
            </a:extLst>
          </p:cNvPr>
          <p:cNvSpPr txBox="1">
            <a:spLocks/>
          </p:cNvSpPr>
          <p:nvPr/>
        </p:nvSpPr>
        <p:spPr>
          <a:xfrm>
            <a:off x="6516216" y="0"/>
            <a:ext cx="2622894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 dirty="0"/>
              <a:t>压力、排量和流量</a:t>
            </a:r>
            <a:endParaRPr lang="en-US" altLang="zh-CN" dirty="0"/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A9240F4-EF87-4151-B92B-1CC8EA0718CA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891488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压力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工作压力：泵输出压力，马达输入压力，</a:t>
            </a:r>
            <a:r>
              <a:rPr lang="zh-CN" altLang="en-US" sz="20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由负载决定，变化值</a:t>
            </a:r>
            <a:endParaRPr lang="en-US" altLang="zh-CN" sz="20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额定压力：正常工作条件下，连续运转的最高压力，</a:t>
            </a:r>
            <a:r>
              <a:rPr lang="zh-CN" altLang="en-US" sz="2000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标称值</a:t>
            </a:r>
            <a:endParaRPr lang="en-US" altLang="zh-CN" sz="20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zh-CN" altLang="en-US" sz="20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排量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1600" indent="-284400" eaLnBrk="1" hangingPunct="1">
              <a:lnSpc>
                <a:spcPct val="150000"/>
              </a:lnSpc>
              <a:spcBef>
                <a:spcPct val="0"/>
              </a:spcBef>
              <a:buFont typeface="微软雅黑" panose="020B0503020204020204" pitchFamily="34" charset="-122"/>
              <a:buChar char="–"/>
              <a:defRPr/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无泄漏情况下，泵（马达）轴每一转所排出（输入）的液体体积排量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1600" indent="-284400" eaLnBrk="1" hangingPunct="1">
              <a:lnSpc>
                <a:spcPct val="150000"/>
              </a:lnSpc>
              <a:spcBef>
                <a:spcPct val="0"/>
              </a:spcBef>
              <a:buFont typeface="微软雅黑" panose="020B0503020204020204" pitchFamily="34" charset="-122"/>
              <a:buChar char="–"/>
              <a:defRPr/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流量</a:t>
            </a:r>
            <a:endParaRPr kumimoji="0" lang="en-US" altLang="zh-CN" sz="24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rPr>
              <a:t>单位时间内排出（输入）的液体体积</a:t>
            </a:r>
          </a:p>
        </p:txBody>
      </p:sp>
    </p:spTree>
    <p:extLst>
      <p:ext uri="{BB962C8B-B14F-4D97-AF65-F5344CB8AC3E}">
        <p14:creationId xmlns:p14="http://schemas.microsoft.com/office/powerpoint/2010/main" val="159612474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A9240F4-EF87-4151-B92B-1CC8EA0718CA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891488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理论流量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en-US" altLang="zh-CN" sz="20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zh-CN" altLang="en-US" sz="20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理论转矩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zh-CN" altLang="en-US" sz="2400" b="1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油液泄漏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2400" b="1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摩擦损失</a:t>
            </a: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等原因，泵实际输出流量小于理论流量，马达实际输出转矩小于理论转矩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31B56D-9E1C-499B-81C9-321F82304F2D}"/>
              </a:ext>
            </a:extLst>
          </p:cNvPr>
          <p:cNvSpPr txBox="1">
            <a:spLocks/>
          </p:cNvSpPr>
          <p:nvPr/>
        </p:nvSpPr>
        <p:spPr>
          <a:xfrm>
            <a:off x="7668344" y="0"/>
            <a:ext cx="1470766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/>
              <a:t>理论公式</a:t>
            </a:r>
            <a:endParaRPr lang="en-US" altLang="zh-CN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09E3A00-6B05-45C5-BF77-BD1A5732B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60733692"/>
              </p:ext>
            </p:extLst>
          </p:nvPr>
        </p:nvGraphicFramePr>
        <p:xfrm>
          <a:off x="2490788" y="1536700"/>
          <a:ext cx="928687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4" name="Equation" r:id="rId3" imgW="495000" imgH="190440" progId="Equation.DSMT4">
                  <p:embed/>
                </p:oleObj>
              </mc:Choice>
              <mc:Fallback>
                <p:oleObj name="Equation" r:id="rId3" imgW="495000" imgH="19044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09E3A00-6B05-45C5-BF77-BD1A5732B9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0788" y="1536700"/>
                        <a:ext cx="928687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A873E0F-86D6-4F17-9A3C-CBD888BAABBF}"/>
                  </a:ext>
                </a:extLst>
              </p:cNvPr>
              <p:cNvSpPr txBox="1"/>
              <p:nvPr/>
            </p:nvSpPr>
            <p:spPr>
              <a:xfrm>
                <a:off x="3843412" y="1490484"/>
                <a:ext cx="49050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𝑉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排量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转速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A873E0F-86D6-4F17-9A3C-CBD888BAA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412" y="1490484"/>
                <a:ext cx="4905052" cy="400110"/>
              </a:xfrm>
              <a:prstGeom prst="rect">
                <a:avLst/>
              </a:prstGeom>
              <a:blipFill>
                <a:blip r:embed="rId5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302C81-8448-4BD9-91F1-CA53B0C09888}"/>
                  </a:ext>
                </a:extLst>
              </p:cNvPr>
              <p:cNvSpPr txBox="1"/>
              <p:nvPr/>
            </p:nvSpPr>
            <p:spPr>
              <a:xfrm>
                <a:off x="3845505" y="3036880"/>
                <a:ext cx="49050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𝑝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进出口压差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302C81-8448-4BD9-91F1-CA53B0C09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505" y="3036880"/>
                <a:ext cx="4905052" cy="400110"/>
              </a:xfrm>
              <a:prstGeom prst="rect">
                <a:avLst/>
              </a:prstGeom>
              <a:blipFill>
                <a:blip r:embed="rId6"/>
                <a:stretch>
                  <a:fillRect t="-7576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2" name="Object 4">
            <a:extLst>
              <a:ext uri="{FF2B5EF4-FFF2-40B4-BE49-F238E27FC236}">
                <a16:creationId xmlns:a16="http://schemas.microsoft.com/office/drawing/2014/main" id="{6B8CA301-342F-4F0B-851B-DD73C154CAD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061426"/>
              </p:ext>
            </p:extLst>
          </p:nvPr>
        </p:nvGraphicFramePr>
        <p:xfrm>
          <a:off x="2492375" y="3092450"/>
          <a:ext cx="1071563" cy="357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25" name="Equation" r:id="rId7" imgW="571320" imgH="190440" progId="Equation.DSMT4">
                  <p:embed/>
                </p:oleObj>
              </mc:Choice>
              <mc:Fallback>
                <p:oleObj name="Equation" r:id="rId7" imgW="571320" imgH="19044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09E3A00-6B05-45C5-BF77-BD1A5732B9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2375" y="3092450"/>
                        <a:ext cx="1071563" cy="357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061872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3">
            <a:extLst>
              <a:ext uri="{FF2B5EF4-FFF2-40B4-BE49-F238E27FC236}">
                <a16:creationId xmlns:a16="http://schemas.microsoft.com/office/drawing/2014/main" id="{AA9240F4-EF87-4151-B92B-1CC8EA0718CA}"/>
              </a:ext>
            </a:extLst>
          </p:cNvPr>
          <p:cNvSpPr txBox="1">
            <a:spLocks/>
          </p:cNvSpPr>
          <p:nvPr/>
        </p:nvSpPr>
        <p:spPr>
          <a:xfrm>
            <a:off x="224228" y="764704"/>
            <a:ext cx="8914882" cy="52565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400" b="1" kern="1200">
                <a:latin typeface="微软雅黑" panose="020B0503020204020204" pitchFamily="34" charset="-122"/>
                <a:ea typeface="微软雅黑" panose="020B0503020204020204" pitchFamily="34" charset="-122"/>
              </a:rPr>
              <a:t>输入功率</a:t>
            </a:r>
            <a:endParaRPr lang="en-US" altLang="zh-CN" sz="2400" b="1" kern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液压泵：</a:t>
            </a:r>
            <a:endParaRPr lang="en-US" altLang="zh-CN" sz="20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液压马达：</a:t>
            </a:r>
            <a:endParaRPr lang="en-US" altLang="zh-CN" sz="20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buNone/>
            </a:pPr>
            <a:endParaRPr lang="zh-CN" altLang="en-US" sz="20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输出功率</a:t>
            </a:r>
            <a:endParaRPr lang="en-US" altLang="zh-CN" sz="2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液压泵：</a:t>
            </a:r>
            <a:endParaRPr lang="en-US" altLang="zh-CN" sz="2000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kern="0">
                <a:latin typeface="微软雅黑" panose="020B0503020204020204" pitchFamily="34" charset="-122"/>
                <a:ea typeface="微软雅黑" panose="020B0503020204020204" pitchFamily="34" charset="-122"/>
              </a:rPr>
              <a:t>液压马达：</a:t>
            </a: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zh-CN" altLang="en-US" sz="24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液压泵、马达在能量转换过程中存在损失，</a:t>
            </a:r>
            <a:r>
              <a:rPr lang="zh-CN" altLang="en-US" sz="2400" b="1" kern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输出功率小于输入功率</a:t>
            </a:r>
            <a:endParaRPr lang="en-US" altLang="zh-CN" sz="2000" b="1" kern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2000" ker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31B56D-9E1C-499B-81C9-321F82304F2D}"/>
              </a:ext>
            </a:extLst>
          </p:cNvPr>
          <p:cNvSpPr txBox="1">
            <a:spLocks/>
          </p:cNvSpPr>
          <p:nvPr/>
        </p:nvSpPr>
        <p:spPr>
          <a:xfrm>
            <a:off x="8172400" y="0"/>
            <a:ext cx="96671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/>
              <a:t>功率</a:t>
            </a:r>
            <a:endParaRPr lang="en-US" altLang="zh-CN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09E3A00-6B05-45C5-BF77-BD1A5732B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98661775"/>
              </p:ext>
            </p:extLst>
          </p:nvPr>
        </p:nvGraphicFramePr>
        <p:xfrm>
          <a:off x="2491184" y="1547664"/>
          <a:ext cx="928688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7" name="Equation" r:id="rId3" imgW="495000" imgH="152280" progId="Equation.DSMT4">
                  <p:embed/>
                </p:oleObj>
              </mc:Choice>
              <mc:Fallback>
                <p:oleObj name="Equation" r:id="rId3" imgW="495000" imgH="152280" progId="Equation.DSMT4">
                  <p:embed/>
                  <p:pic>
                    <p:nvPicPr>
                      <p:cNvPr id="7" name="Object 4">
                        <a:extLst>
                          <a:ext uri="{FF2B5EF4-FFF2-40B4-BE49-F238E27FC236}">
                            <a16:creationId xmlns:a16="http://schemas.microsoft.com/office/drawing/2014/main" id="{8D672565-AA7D-4E0C-9EEF-C5829D60879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91184" y="1547664"/>
                        <a:ext cx="928688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4">
            <a:extLst>
              <a:ext uri="{FF2B5EF4-FFF2-40B4-BE49-F238E27FC236}">
                <a16:creationId xmlns:a16="http://schemas.microsoft.com/office/drawing/2014/main" id="{6B6B2E6A-4800-4DE1-8989-7E8A20482FE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7322056"/>
              </p:ext>
            </p:extLst>
          </p:nvPr>
        </p:nvGraphicFramePr>
        <p:xfrm>
          <a:off x="2501503" y="2062113"/>
          <a:ext cx="906463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8" name="Equation" r:id="rId5" imgW="482400" imgH="177480" progId="Equation.DSMT4">
                  <p:embed/>
                </p:oleObj>
              </mc:Choice>
              <mc:Fallback>
                <p:oleObj name="Equation" r:id="rId5" imgW="482400" imgH="177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09E3A00-6B05-45C5-BF77-BD1A5732B9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503" y="2062113"/>
                        <a:ext cx="906463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358980D-FB0F-4CB3-A594-3C7AEFBA7B1D}"/>
                  </a:ext>
                </a:extLst>
              </p:cNvPr>
              <p:cNvSpPr txBox="1"/>
              <p:nvPr/>
            </p:nvSpPr>
            <p:spPr>
              <a:xfrm>
                <a:off x="3843412" y="1990566"/>
                <a:ext cx="49050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𝑝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马达输入压力，</a:t>
                </a:r>
                <a:r>
                  <a:rPr lang="en-US" altLang="zh-CN" sz="20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马达输入流量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B358980D-FB0F-4CB3-A594-3C7AEFBA7B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412" y="1990566"/>
                <a:ext cx="4905052" cy="400110"/>
              </a:xfrm>
              <a:prstGeom prst="rect">
                <a:avLst/>
              </a:prstGeom>
              <a:blipFill>
                <a:blip r:embed="rId7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A873E0F-86D6-4F17-9A3C-CBD888BAABBF}"/>
                  </a:ext>
                </a:extLst>
              </p:cNvPr>
              <p:cNvSpPr txBox="1"/>
              <p:nvPr/>
            </p:nvSpPr>
            <p:spPr>
              <a:xfrm>
                <a:off x="3843412" y="1490484"/>
                <a:ext cx="49050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𝑇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泵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输入转矩，</a:t>
                </a:r>
                <a:r>
                  <a:rPr lang="en-US" altLang="zh-CN" sz="20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泵输入转速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EA873E0F-86D6-4F17-9A3C-CBD888BAAB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412" y="1490484"/>
                <a:ext cx="4905052" cy="400110"/>
              </a:xfrm>
              <a:prstGeom prst="rect">
                <a:avLst/>
              </a:prstGeom>
              <a:blipFill>
                <a:blip r:embed="rId8"/>
                <a:stretch>
                  <a:fillRect t="-9231" b="-276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9" name="Object 4">
            <a:extLst>
              <a:ext uri="{FF2B5EF4-FFF2-40B4-BE49-F238E27FC236}">
                <a16:creationId xmlns:a16="http://schemas.microsoft.com/office/drawing/2014/main" id="{7B2EFFC5-1E12-44F7-8056-0113DB19BD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390842"/>
              </p:ext>
            </p:extLst>
          </p:nvPr>
        </p:nvGraphicFramePr>
        <p:xfrm>
          <a:off x="2501900" y="3635375"/>
          <a:ext cx="904875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89" name="Equation" r:id="rId9" imgW="482400" imgH="177480" progId="Equation.DSMT4">
                  <p:embed/>
                </p:oleObj>
              </mc:Choice>
              <mc:Fallback>
                <p:oleObj name="Equation" r:id="rId9" imgW="482400" imgH="1774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09E3A00-6B05-45C5-BF77-BD1A5732B9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01900" y="3635375"/>
                        <a:ext cx="904875" cy="333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Object 4">
            <a:extLst>
              <a:ext uri="{FF2B5EF4-FFF2-40B4-BE49-F238E27FC236}">
                <a16:creationId xmlns:a16="http://schemas.microsoft.com/office/drawing/2014/main" id="{F47B5263-50BA-4A22-9208-665DFCB610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09333"/>
              </p:ext>
            </p:extLst>
          </p:nvPr>
        </p:nvGraphicFramePr>
        <p:xfrm>
          <a:off x="2489200" y="4197350"/>
          <a:ext cx="931863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90" name="Equation" r:id="rId11" imgW="495000" imgH="152280" progId="Equation.DSMT4">
                  <p:embed/>
                </p:oleObj>
              </mc:Choice>
              <mc:Fallback>
                <p:oleObj name="Equation" r:id="rId11" imgW="495000" imgH="152280" progId="Equation.DSMT4">
                  <p:embed/>
                  <p:pic>
                    <p:nvPicPr>
                      <p:cNvPr id="8" name="Object 4">
                        <a:extLst>
                          <a:ext uri="{FF2B5EF4-FFF2-40B4-BE49-F238E27FC236}">
                            <a16:creationId xmlns:a16="http://schemas.microsoft.com/office/drawing/2014/main" id="{6B6B2E6A-4800-4DE1-8989-7E8A20482F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89200" y="4197350"/>
                        <a:ext cx="931863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519F6C9-284F-4B11-A2F2-4EDD37EEEB41}"/>
                  </a:ext>
                </a:extLst>
              </p:cNvPr>
              <p:cNvSpPr txBox="1"/>
              <p:nvPr/>
            </p:nvSpPr>
            <p:spPr>
              <a:xfrm>
                <a:off x="3843412" y="4102215"/>
                <a:ext cx="49050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𝑇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马达输出转矩，</a:t>
                </a:r>
                <a:r>
                  <a:rPr lang="en-US" altLang="zh-CN" sz="20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l-GR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马达输出转速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D519F6C9-284F-4B11-A2F2-4EDD37EEE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412" y="4102215"/>
                <a:ext cx="4905052" cy="400110"/>
              </a:xfrm>
              <a:prstGeom prst="rect">
                <a:avLst/>
              </a:prstGeom>
              <a:blipFill>
                <a:blip r:embed="rId13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302C81-8448-4BD9-91F1-CA53B0C09888}"/>
                  </a:ext>
                </a:extLst>
              </p:cNvPr>
              <p:cNvSpPr txBox="1"/>
              <p:nvPr/>
            </p:nvSpPr>
            <p:spPr>
              <a:xfrm>
                <a:off x="3843412" y="3602133"/>
                <a:ext cx="4905052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 New Roman" pitchFamily="18" charset="0"/>
                    <a:ea typeface="宋体" pitchFamily="2" charset="-122"/>
                    <a:cs typeface="+mn-cs"/>
                  </a:rPr>
                  <a:t> </a:t>
                </a: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宋体" pitchFamily="2" charset="-122"/>
                        <a:cs typeface="+mn-cs"/>
                      </a:rPr>
                      <m:t>𝑝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泵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输出压力，</a:t>
                </a:r>
                <a:r>
                  <a:rPr lang="en-US" altLang="zh-CN" sz="20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泵输出流量</a:t>
                </a:r>
                <a:endParaRPr lang="zh-CN" altLang="en-US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E302C81-8448-4BD9-91F1-CA53B0C098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3412" y="3602133"/>
                <a:ext cx="4905052" cy="400110"/>
              </a:xfrm>
              <a:prstGeom prst="rect">
                <a:avLst/>
              </a:prstGeom>
              <a:blipFill>
                <a:blip r:embed="rId14"/>
                <a:stretch>
                  <a:fillRect t="-9091" b="-257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438693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AA9240F4-EF87-4151-B92B-1CC8EA0718C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24228" y="764704"/>
                <a:ext cx="8914882" cy="525658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>
                  <a:lnSpc>
                    <a:spcPct val="150000"/>
                  </a:lnSpc>
                </a:pPr>
                <a:r>
                  <a:rPr lang="zh-CN" altLang="en-US" sz="2400" b="1" kern="120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容积效率</a:t>
                </a:r>
                <a:endParaRPr lang="en-US" altLang="zh-CN" sz="2400" b="1" kern="1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zh-CN" sz="2000" ker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液压泵：</a:t>
                </a:r>
                <a:endParaRPr lang="en-US" altLang="zh-CN" sz="2000" ker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1200"/>
                  </a:spcBef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</m:ctrlPr>
                      </m:sSubPr>
                      <m:e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𝑘</m:t>
                        </m:r>
                      </m:e>
                      <m:sub>
                        <m:r>
                          <a:rPr kumimoji="0" lang="en-US" altLang="zh-CN" sz="20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宋体" pitchFamily="2" charset="-122"/>
                            <a:cs typeface="+mn-cs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流量损失系数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泵排量，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泵转速</a:t>
                </a:r>
                <a:endParaRPr lang="en-US" altLang="zh-CN" sz="2000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ker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泵输出压力越高、排量或转速越低，容积效率越低</a:t>
                </a:r>
                <a:endParaRPr lang="en-US" altLang="zh-CN" sz="2000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endParaRPr lang="en-US" altLang="zh-CN" sz="2000" ker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ker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液压马达：</a:t>
                </a:r>
                <a:endParaRPr lang="en-US" altLang="zh-CN" sz="2000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kumimoji="0" lang="en-US" altLang="zh-CN" sz="20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kumimoji="0" lang="en-US" altLang="zh-CN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— </a:t>
                </a:r>
                <a:r>
                  <a:rPr kumimoji="0" lang="zh-CN" altLang="en-US" sz="20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流量损失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r>
                  <a:rPr lang="en-US" altLang="zh-CN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— </a:t>
                </a:r>
                <a:r>
                  <a:rPr lang="zh-CN" altLang="en-US" sz="200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马达输入流量</a:t>
                </a:r>
                <a:endParaRPr lang="zh-CN" altLang="en-US" sz="2000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:r>
                  <a:rPr lang="zh-CN" altLang="en-US" sz="2000" kern="0">
                    <a:solidFill>
                      <a:schemeClr val="accent2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马达输入压力越高、或输入流量越低，容积效率越低</a:t>
                </a:r>
                <a:endParaRPr lang="en-US" altLang="zh-CN" sz="2000" kern="0">
                  <a:solidFill>
                    <a:schemeClr val="accent2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7" name="内容占位符 3">
                <a:extLst>
                  <a:ext uri="{FF2B5EF4-FFF2-40B4-BE49-F238E27FC236}">
                    <a16:creationId xmlns:a16="http://schemas.microsoft.com/office/drawing/2014/main" id="{AA9240F4-EF87-4151-B92B-1CC8EA0718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28" y="764704"/>
                <a:ext cx="8914882" cy="5256584"/>
              </a:xfrm>
              <a:prstGeom prst="rect">
                <a:avLst/>
              </a:prstGeom>
              <a:blipFill>
                <a:blip r:embed="rId3"/>
                <a:stretch>
                  <a:fillRect l="-1300"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31B56D-9E1C-499B-81C9-321F82304F2D}"/>
              </a:ext>
            </a:extLst>
          </p:cNvPr>
          <p:cNvSpPr txBox="1">
            <a:spLocks/>
          </p:cNvSpPr>
          <p:nvPr/>
        </p:nvSpPr>
        <p:spPr>
          <a:xfrm>
            <a:off x="8172400" y="0"/>
            <a:ext cx="966710" cy="589756"/>
          </a:xfrm>
          <a:prstGeom prst="rect">
            <a:avLst/>
          </a:prstGeom>
          <a:solidFill>
            <a:schemeClr val="bg1"/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>
            <a:defPPr>
              <a:defRPr lang="zh-CN"/>
            </a:defPPr>
            <a:lvl1pPr marL="0" indent="0" eaLnBrk="0" hangingPunct="0">
              <a:lnSpc>
                <a:spcPct val="150000"/>
              </a:lnSpc>
              <a:spcBef>
                <a:spcPct val="20000"/>
              </a:spcBef>
              <a:buFontTx/>
              <a:buNone/>
              <a:defRPr sz="2400" b="1" kern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800">
                <a:latin typeface="+mn-lt"/>
                <a:ea typeface="+mn-ea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  <a:ea typeface="+mn-ea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  <a:ea typeface="+mn-ea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  <a:ea typeface="+mn-ea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  <a:ea typeface="+mn-ea"/>
              </a:defRPr>
            </a:lvl9pPr>
          </a:lstStyle>
          <a:p>
            <a:r>
              <a:rPr lang="zh-CN" altLang="en-US"/>
              <a:t>效率</a:t>
            </a:r>
            <a:endParaRPr lang="en-US" altLang="zh-CN" dirty="0"/>
          </a:p>
        </p:txBody>
      </p:sp>
      <p:graphicFrame>
        <p:nvGraphicFramePr>
          <p:cNvPr id="5" name="Object 4">
            <a:extLst>
              <a:ext uri="{FF2B5EF4-FFF2-40B4-BE49-F238E27FC236}">
                <a16:creationId xmlns:a16="http://schemas.microsoft.com/office/drawing/2014/main" id="{F09E3A00-6B05-45C5-BF77-BD1A5732B9B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65975893"/>
              </p:ext>
            </p:extLst>
          </p:nvPr>
        </p:nvGraphicFramePr>
        <p:xfrm>
          <a:off x="3528419" y="1700808"/>
          <a:ext cx="1913531" cy="786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6" name="Equation" r:id="rId4" imgW="927000" imgH="380880" progId="Equation.DSMT4">
                  <p:embed/>
                </p:oleObj>
              </mc:Choice>
              <mc:Fallback>
                <p:oleObj name="Equation" r:id="rId4" imgW="927000" imgH="380880" progId="Equation.DSMT4">
                  <p:embed/>
                  <p:pic>
                    <p:nvPicPr>
                      <p:cNvPr id="5" name="Object 4">
                        <a:extLst>
                          <a:ext uri="{FF2B5EF4-FFF2-40B4-BE49-F238E27FC236}">
                            <a16:creationId xmlns:a16="http://schemas.microsoft.com/office/drawing/2014/main" id="{F09E3A00-6B05-45C5-BF77-BD1A5732B9B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419" y="1700808"/>
                        <a:ext cx="1913531" cy="786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Object 4">
            <a:extLst>
              <a:ext uri="{FF2B5EF4-FFF2-40B4-BE49-F238E27FC236}">
                <a16:creationId xmlns:a16="http://schemas.microsoft.com/office/drawing/2014/main" id="{7B2EFFC5-1E12-44F7-8056-0113DB19BDB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9551007"/>
              </p:ext>
            </p:extLst>
          </p:nvPr>
        </p:nvGraphicFramePr>
        <p:xfrm>
          <a:off x="3528419" y="3866753"/>
          <a:ext cx="1913531" cy="7863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617" name="Equation" r:id="rId6" imgW="927000" imgH="380880" progId="Equation.DSMT4">
                  <p:embed/>
                </p:oleObj>
              </mc:Choice>
              <mc:Fallback>
                <p:oleObj name="Equation" r:id="rId6" imgW="927000" imgH="380880" progId="Equation.DSMT4">
                  <p:embed/>
                  <p:pic>
                    <p:nvPicPr>
                      <p:cNvPr id="19" name="Object 4">
                        <a:extLst>
                          <a:ext uri="{FF2B5EF4-FFF2-40B4-BE49-F238E27FC236}">
                            <a16:creationId xmlns:a16="http://schemas.microsoft.com/office/drawing/2014/main" id="{7B2EFFC5-1E12-44F7-8056-0113DB19BD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8419" y="3866753"/>
                        <a:ext cx="1913531" cy="7863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73028931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">
  <a:themeElements>
    <a:clrScheme name="defaul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">
      <a:majorFont>
        <a:latin typeface="Times New Roman"/>
        <a:ea typeface="宋体"/>
        <a:cs typeface=""/>
      </a:majorFont>
      <a:minorFont>
        <a:latin typeface="Times New Roman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2">
        <a:dk1>
          <a:srgbClr val="EAEAEA"/>
        </a:dk1>
        <a:lt1>
          <a:srgbClr val="FFFFFF"/>
        </a:lt1>
        <a:dk2>
          <a:srgbClr val="000000"/>
        </a:dk2>
        <a:lt2>
          <a:srgbClr val="FFFFFF"/>
        </a:lt2>
        <a:accent1>
          <a:srgbClr val="00CC99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3">
        <a:dk1>
          <a:srgbClr val="EAEAEA"/>
        </a:dk1>
        <a:lt1>
          <a:srgbClr val="FFFFFF"/>
        </a:lt1>
        <a:dk2>
          <a:srgbClr val="CC0000"/>
        </a:dk2>
        <a:lt2>
          <a:srgbClr val="FFFFFF"/>
        </a:lt2>
        <a:accent1>
          <a:srgbClr val="FFFF66"/>
        </a:accent1>
        <a:accent2>
          <a:srgbClr val="3333CC"/>
        </a:accent2>
        <a:accent3>
          <a:srgbClr val="E2AAAA"/>
        </a:accent3>
        <a:accent4>
          <a:srgbClr val="DADADA"/>
        </a:accent4>
        <a:accent5>
          <a:srgbClr val="FFFFB8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4">
        <a:dk1>
          <a:srgbClr val="FF0000"/>
        </a:dk1>
        <a:lt1>
          <a:srgbClr val="FFFFCC"/>
        </a:lt1>
        <a:dk2>
          <a:srgbClr val="FF3300"/>
        </a:dk2>
        <a:lt2>
          <a:srgbClr val="008000"/>
        </a:lt2>
        <a:accent1>
          <a:srgbClr val="33CC33"/>
        </a:accent1>
        <a:accent2>
          <a:srgbClr val="3333CC"/>
        </a:accent2>
        <a:accent3>
          <a:srgbClr val="FFFFE2"/>
        </a:accent3>
        <a:accent4>
          <a:srgbClr val="DA0000"/>
        </a:accent4>
        <a:accent5>
          <a:srgbClr val="ADE2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5">
        <a:dk1>
          <a:srgbClr val="006600"/>
        </a:dk1>
        <a:lt1>
          <a:srgbClr val="FFFFFF"/>
        </a:lt1>
        <a:dk2>
          <a:srgbClr val="006600"/>
        </a:dk2>
        <a:lt2>
          <a:srgbClr val="663300"/>
        </a:lt2>
        <a:accent1>
          <a:srgbClr val="996633"/>
        </a:accent1>
        <a:accent2>
          <a:srgbClr val="3333CC"/>
        </a:accent2>
        <a:accent3>
          <a:srgbClr val="FFFFFF"/>
        </a:accent3>
        <a:accent4>
          <a:srgbClr val="005600"/>
        </a:accent4>
        <a:accent5>
          <a:srgbClr val="CAB8AD"/>
        </a:accent5>
        <a:accent6>
          <a:srgbClr val="2D2DB9"/>
        </a:accent6>
        <a:hlink>
          <a:srgbClr val="CCCCFF"/>
        </a:hlink>
        <a:folHlink>
          <a:srgbClr val="00006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</Template>
  <TotalTime>3556</TotalTime>
  <Words>3116</Words>
  <Application>Microsoft Office PowerPoint</Application>
  <PresentationFormat>全屏显示(4:3)</PresentationFormat>
  <Paragraphs>569</Paragraphs>
  <Slides>59</Slides>
  <Notes>22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59</vt:i4>
      </vt:variant>
    </vt:vector>
  </HeadingPairs>
  <TitlesOfParts>
    <vt:vector size="70" baseType="lpstr">
      <vt:lpstr>NEU-BZ-S92</vt:lpstr>
      <vt:lpstr>黑体</vt:lpstr>
      <vt:lpstr>宋体</vt:lpstr>
      <vt:lpstr>微软雅黑</vt:lpstr>
      <vt:lpstr>Arial</vt:lpstr>
      <vt:lpstr>Cambria Math</vt:lpstr>
      <vt:lpstr>Times New Roman</vt:lpstr>
      <vt:lpstr>Wingdings</vt:lpstr>
      <vt:lpstr>default</vt:lpstr>
      <vt:lpstr>Equation</vt:lpstr>
      <vt:lpstr>MathType 6.0 Equation</vt:lpstr>
      <vt:lpstr>液压传动及控制I — 液压泵和马达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柱塞泵概述</vt:lpstr>
      <vt:lpstr>PowerPoint 演示文稿</vt:lpstr>
      <vt:lpstr>柱塞泵概述</vt:lpstr>
      <vt:lpstr>轴向柱塞泵工作原理</vt:lpstr>
      <vt:lpstr>轴向柱塞泵工作原理</vt:lpstr>
      <vt:lpstr>轴向柱塞泵计算</vt:lpstr>
      <vt:lpstr>轴向柱塞泵变量方法</vt:lpstr>
      <vt:lpstr>轴向柱塞泵变量方法</vt:lpstr>
      <vt:lpstr>轴向柱塞泵变量方法</vt:lpstr>
      <vt:lpstr>PowerPoint 演示文稿</vt:lpstr>
      <vt:lpstr>径向柱塞泵概述</vt:lpstr>
      <vt:lpstr>径向柱塞泵工作原理</vt:lpstr>
      <vt:lpstr>径向柱塞泵工作原理</vt:lpstr>
      <vt:lpstr>径向柱塞泵计算</vt:lpstr>
      <vt:lpstr>径向柱塞泵变量方法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Hydraulic Transmissions for Wind Energy</dc:title>
  <dc:creator>Feng Wang</dc:creator>
  <cp:lastModifiedBy>Wu Jiaming</cp:lastModifiedBy>
  <cp:revision>464</cp:revision>
  <cp:lastPrinted>1601-01-01T00:00:00Z</cp:lastPrinted>
  <dcterms:created xsi:type="dcterms:W3CDTF">2010-12-21T11:12:58Z</dcterms:created>
  <dcterms:modified xsi:type="dcterms:W3CDTF">2022-12-01T05:42:00Z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  <property fmtid="{D5CDD505-2E9C-101B-9397-08002B2CF9AE}" pid="3" name="LCID">
    <vt:i4>2052</vt:i4>
  </property>
</Properties>
</file>